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1390313" cy="6858000"/>
  <p:notesSz cx="6858000" cy="9144000"/>
  <p:embeddedFontLst>
    <p:embeddedFont>
      <p:font typeface="Comic Sans MS" panose="030F0702030302020204" pitchFamily="66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 Extra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나눔스퀘어" panose="020B0600000101010101" pitchFamily="50" charset="-127"/>
      <p:regular r:id="rId26"/>
    </p:embeddedFont>
    <p:embeddedFont>
      <p:font typeface="Arial Black" panose="020B0A04020102020204" pitchFamily="34" charset="0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나눔바른고딕" panose="020B0603020101020101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0067C3"/>
    <a:srgbClr val="00BA09"/>
    <a:srgbClr val="313131"/>
    <a:srgbClr val="006ED2"/>
    <a:srgbClr val="666666"/>
    <a:srgbClr val="00C73C"/>
    <a:srgbClr val="16CA37"/>
    <a:srgbClr val="DCDFE3"/>
    <a:srgbClr val="E9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49" y="15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3789" y="1122363"/>
            <a:ext cx="8542735" cy="2387600"/>
          </a:xfrm>
        </p:spPr>
        <p:txBody>
          <a:bodyPr anchor="b"/>
          <a:lstStyle>
            <a:lvl1pPr algn="ctr">
              <a:defRPr sz="560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3789" y="3602038"/>
            <a:ext cx="8542735" cy="1655762"/>
          </a:xfrm>
        </p:spPr>
        <p:txBody>
          <a:bodyPr/>
          <a:lstStyle>
            <a:lvl1pPr marL="0" indent="0" algn="ctr">
              <a:buNone/>
              <a:defRPr sz="2242"/>
            </a:lvl1pPr>
            <a:lvl2pPr marL="427116" indent="0" algn="ctr">
              <a:buNone/>
              <a:defRPr sz="1868"/>
            </a:lvl2pPr>
            <a:lvl3pPr marL="854232" indent="0" algn="ctr">
              <a:buNone/>
              <a:defRPr sz="1682"/>
            </a:lvl3pPr>
            <a:lvl4pPr marL="1281349" indent="0" algn="ctr">
              <a:buNone/>
              <a:defRPr sz="1495"/>
            </a:lvl4pPr>
            <a:lvl5pPr marL="1708465" indent="0" algn="ctr">
              <a:buNone/>
              <a:defRPr sz="1495"/>
            </a:lvl5pPr>
            <a:lvl6pPr marL="2135581" indent="0" algn="ctr">
              <a:buNone/>
              <a:defRPr sz="1495"/>
            </a:lvl6pPr>
            <a:lvl7pPr marL="2562697" indent="0" algn="ctr">
              <a:buNone/>
              <a:defRPr sz="1495"/>
            </a:lvl7pPr>
            <a:lvl8pPr marL="2989814" indent="0" algn="ctr">
              <a:buNone/>
              <a:defRPr sz="1495"/>
            </a:lvl8pPr>
            <a:lvl9pPr marL="3416930" indent="0" algn="ctr">
              <a:buNone/>
              <a:defRPr sz="149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49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51193" y="365125"/>
            <a:ext cx="2456036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3084" y="365125"/>
            <a:ext cx="722573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3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152" y="1709739"/>
            <a:ext cx="9824145" cy="2852737"/>
          </a:xfrm>
        </p:spPr>
        <p:txBody>
          <a:bodyPr anchor="b"/>
          <a:lstStyle>
            <a:lvl1pPr>
              <a:defRPr sz="560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152" y="4589464"/>
            <a:ext cx="9824145" cy="1500187"/>
          </a:xfrm>
        </p:spPr>
        <p:txBody>
          <a:bodyPr/>
          <a:lstStyle>
            <a:lvl1pPr marL="0" indent="0">
              <a:buNone/>
              <a:defRPr sz="2242">
                <a:solidFill>
                  <a:schemeClr val="tx1">
                    <a:tint val="75000"/>
                  </a:schemeClr>
                </a:solidFill>
              </a:defRPr>
            </a:lvl1pPr>
            <a:lvl2pPr marL="427116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854232" indent="0">
              <a:buNone/>
              <a:defRPr sz="1682">
                <a:solidFill>
                  <a:schemeClr val="tx1">
                    <a:tint val="75000"/>
                  </a:schemeClr>
                </a:solidFill>
              </a:defRPr>
            </a:lvl3pPr>
            <a:lvl4pPr marL="1281349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4pPr>
            <a:lvl5pPr marL="1708465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5pPr>
            <a:lvl6pPr marL="2135581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6pPr>
            <a:lvl7pPr marL="2562697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7pPr>
            <a:lvl8pPr marL="2989814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8pPr>
            <a:lvl9pPr marL="3416930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3084" y="1825625"/>
            <a:ext cx="484088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6346" y="1825625"/>
            <a:ext cx="484088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9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68" y="365126"/>
            <a:ext cx="982414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68" y="1681163"/>
            <a:ext cx="4818636" cy="823912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16" indent="0">
              <a:buNone/>
              <a:defRPr sz="1868" b="1"/>
            </a:lvl2pPr>
            <a:lvl3pPr marL="854232" indent="0">
              <a:buNone/>
              <a:defRPr sz="1682" b="1"/>
            </a:lvl3pPr>
            <a:lvl4pPr marL="1281349" indent="0">
              <a:buNone/>
              <a:defRPr sz="1495" b="1"/>
            </a:lvl4pPr>
            <a:lvl5pPr marL="1708465" indent="0">
              <a:buNone/>
              <a:defRPr sz="1495" b="1"/>
            </a:lvl5pPr>
            <a:lvl6pPr marL="2135581" indent="0">
              <a:buNone/>
              <a:defRPr sz="1495" b="1"/>
            </a:lvl6pPr>
            <a:lvl7pPr marL="2562697" indent="0">
              <a:buNone/>
              <a:defRPr sz="1495" b="1"/>
            </a:lvl7pPr>
            <a:lvl8pPr marL="2989814" indent="0">
              <a:buNone/>
              <a:defRPr sz="1495" b="1"/>
            </a:lvl8pPr>
            <a:lvl9pPr marL="3416930" indent="0">
              <a:buNone/>
              <a:defRPr sz="149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68" y="2505075"/>
            <a:ext cx="481863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6346" y="1681163"/>
            <a:ext cx="4842367" cy="823912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16" indent="0">
              <a:buNone/>
              <a:defRPr sz="1868" b="1"/>
            </a:lvl2pPr>
            <a:lvl3pPr marL="854232" indent="0">
              <a:buNone/>
              <a:defRPr sz="1682" b="1"/>
            </a:lvl3pPr>
            <a:lvl4pPr marL="1281349" indent="0">
              <a:buNone/>
              <a:defRPr sz="1495" b="1"/>
            </a:lvl4pPr>
            <a:lvl5pPr marL="1708465" indent="0">
              <a:buNone/>
              <a:defRPr sz="1495" b="1"/>
            </a:lvl5pPr>
            <a:lvl6pPr marL="2135581" indent="0">
              <a:buNone/>
              <a:defRPr sz="1495" b="1"/>
            </a:lvl6pPr>
            <a:lvl7pPr marL="2562697" indent="0">
              <a:buNone/>
              <a:defRPr sz="1495" b="1"/>
            </a:lvl7pPr>
            <a:lvl8pPr marL="2989814" indent="0">
              <a:buNone/>
              <a:defRPr sz="1495" b="1"/>
            </a:lvl8pPr>
            <a:lvl9pPr marL="3416930" indent="0">
              <a:buNone/>
              <a:defRPr sz="149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6346" y="2505075"/>
            <a:ext cx="484236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0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9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0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68" y="457200"/>
            <a:ext cx="3673672" cy="1600200"/>
          </a:xfrm>
        </p:spPr>
        <p:txBody>
          <a:bodyPr anchor="b"/>
          <a:lstStyle>
            <a:lvl1pPr>
              <a:defRPr sz="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2367" y="987426"/>
            <a:ext cx="5766346" cy="4873625"/>
          </a:xfrm>
        </p:spPr>
        <p:txBody>
          <a:bodyPr/>
          <a:lstStyle>
            <a:lvl1pPr>
              <a:defRPr sz="2989"/>
            </a:lvl1pPr>
            <a:lvl2pPr>
              <a:defRPr sz="2616"/>
            </a:lvl2pPr>
            <a:lvl3pPr>
              <a:defRPr sz="2242"/>
            </a:lvl3pPr>
            <a:lvl4pPr>
              <a:defRPr sz="1868"/>
            </a:lvl4pPr>
            <a:lvl5pPr>
              <a:defRPr sz="1868"/>
            </a:lvl5pPr>
            <a:lvl6pPr>
              <a:defRPr sz="1868"/>
            </a:lvl6pPr>
            <a:lvl7pPr>
              <a:defRPr sz="1868"/>
            </a:lvl7pPr>
            <a:lvl8pPr>
              <a:defRPr sz="1868"/>
            </a:lvl8pPr>
            <a:lvl9pPr>
              <a:defRPr sz="186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568" y="2057400"/>
            <a:ext cx="3673672" cy="3811588"/>
          </a:xfrm>
        </p:spPr>
        <p:txBody>
          <a:bodyPr/>
          <a:lstStyle>
            <a:lvl1pPr marL="0" indent="0">
              <a:buNone/>
              <a:defRPr sz="1495"/>
            </a:lvl1pPr>
            <a:lvl2pPr marL="427116" indent="0">
              <a:buNone/>
              <a:defRPr sz="1308"/>
            </a:lvl2pPr>
            <a:lvl3pPr marL="854232" indent="0">
              <a:buNone/>
              <a:defRPr sz="1121"/>
            </a:lvl3pPr>
            <a:lvl4pPr marL="1281349" indent="0">
              <a:buNone/>
              <a:defRPr sz="934"/>
            </a:lvl4pPr>
            <a:lvl5pPr marL="1708465" indent="0">
              <a:buNone/>
              <a:defRPr sz="934"/>
            </a:lvl5pPr>
            <a:lvl6pPr marL="2135581" indent="0">
              <a:buNone/>
              <a:defRPr sz="934"/>
            </a:lvl6pPr>
            <a:lvl7pPr marL="2562697" indent="0">
              <a:buNone/>
              <a:defRPr sz="934"/>
            </a:lvl7pPr>
            <a:lvl8pPr marL="2989814" indent="0">
              <a:buNone/>
              <a:defRPr sz="934"/>
            </a:lvl8pPr>
            <a:lvl9pPr marL="3416930" indent="0">
              <a:buNone/>
              <a:defRPr sz="93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16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68" y="457200"/>
            <a:ext cx="3673672" cy="1600200"/>
          </a:xfrm>
        </p:spPr>
        <p:txBody>
          <a:bodyPr anchor="b"/>
          <a:lstStyle>
            <a:lvl1pPr>
              <a:defRPr sz="2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42367" y="987426"/>
            <a:ext cx="5766346" cy="4873625"/>
          </a:xfrm>
        </p:spPr>
        <p:txBody>
          <a:bodyPr anchor="t"/>
          <a:lstStyle>
            <a:lvl1pPr marL="0" indent="0">
              <a:buNone/>
              <a:defRPr sz="2989"/>
            </a:lvl1pPr>
            <a:lvl2pPr marL="427116" indent="0">
              <a:buNone/>
              <a:defRPr sz="2616"/>
            </a:lvl2pPr>
            <a:lvl3pPr marL="854232" indent="0">
              <a:buNone/>
              <a:defRPr sz="2242"/>
            </a:lvl3pPr>
            <a:lvl4pPr marL="1281349" indent="0">
              <a:buNone/>
              <a:defRPr sz="1868"/>
            </a:lvl4pPr>
            <a:lvl5pPr marL="1708465" indent="0">
              <a:buNone/>
              <a:defRPr sz="1868"/>
            </a:lvl5pPr>
            <a:lvl6pPr marL="2135581" indent="0">
              <a:buNone/>
              <a:defRPr sz="1868"/>
            </a:lvl6pPr>
            <a:lvl7pPr marL="2562697" indent="0">
              <a:buNone/>
              <a:defRPr sz="1868"/>
            </a:lvl7pPr>
            <a:lvl8pPr marL="2989814" indent="0">
              <a:buNone/>
              <a:defRPr sz="1868"/>
            </a:lvl8pPr>
            <a:lvl9pPr marL="3416930" indent="0">
              <a:buNone/>
              <a:defRPr sz="186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568" y="2057400"/>
            <a:ext cx="3673672" cy="3811588"/>
          </a:xfrm>
        </p:spPr>
        <p:txBody>
          <a:bodyPr/>
          <a:lstStyle>
            <a:lvl1pPr marL="0" indent="0">
              <a:buNone/>
              <a:defRPr sz="1495"/>
            </a:lvl1pPr>
            <a:lvl2pPr marL="427116" indent="0">
              <a:buNone/>
              <a:defRPr sz="1308"/>
            </a:lvl2pPr>
            <a:lvl3pPr marL="854232" indent="0">
              <a:buNone/>
              <a:defRPr sz="1121"/>
            </a:lvl3pPr>
            <a:lvl4pPr marL="1281349" indent="0">
              <a:buNone/>
              <a:defRPr sz="934"/>
            </a:lvl4pPr>
            <a:lvl5pPr marL="1708465" indent="0">
              <a:buNone/>
              <a:defRPr sz="934"/>
            </a:lvl5pPr>
            <a:lvl6pPr marL="2135581" indent="0">
              <a:buNone/>
              <a:defRPr sz="934"/>
            </a:lvl6pPr>
            <a:lvl7pPr marL="2562697" indent="0">
              <a:buNone/>
              <a:defRPr sz="934"/>
            </a:lvl7pPr>
            <a:lvl8pPr marL="2989814" indent="0">
              <a:buNone/>
              <a:defRPr sz="934"/>
            </a:lvl8pPr>
            <a:lvl9pPr marL="3416930" indent="0">
              <a:buNone/>
              <a:defRPr sz="93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3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084" y="365126"/>
            <a:ext cx="98241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084" y="1825625"/>
            <a:ext cx="98241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3084" y="6356351"/>
            <a:ext cx="2562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C35ED-D851-4A69-9164-87D444CBEB27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73041" y="6356351"/>
            <a:ext cx="3844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409" y="6356351"/>
            <a:ext cx="2562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9C0D-10F8-4AE3-916E-F1807C407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0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4232" rtl="0" eaLnBrk="1" latinLnBrk="1" hangingPunct="1">
        <a:lnSpc>
          <a:spcPct val="90000"/>
        </a:lnSpc>
        <a:spcBef>
          <a:spcPct val="0"/>
        </a:spcBef>
        <a:buNone/>
        <a:defRPr sz="41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558" indent="-213558" algn="l" defTabSz="854232" rtl="0" eaLnBrk="1" latinLnBrk="1" hangingPunct="1">
        <a:lnSpc>
          <a:spcPct val="90000"/>
        </a:lnSpc>
        <a:spcBef>
          <a:spcPts val="934"/>
        </a:spcBef>
        <a:buFont typeface="Arial" panose="020B0604020202020204" pitchFamily="34" charset="0"/>
        <a:buChar char="•"/>
        <a:defRPr sz="2616" kern="1200">
          <a:solidFill>
            <a:schemeClr val="tx1"/>
          </a:solidFill>
          <a:latin typeface="+mn-lt"/>
          <a:ea typeface="+mn-ea"/>
          <a:cs typeface="+mn-cs"/>
        </a:defRPr>
      </a:lvl1pPr>
      <a:lvl2pPr marL="640674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2" kern="1200">
          <a:solidFill>
            <a:schemeClr val="tx1"/>
          </a:solidFill>
          <a:latin typeface="+mn-lt"/>
          <a:ea typeface="+mn-ea"/>
          <a:cs typeface="+mn-cs"/>
        </a:defRPr>
      </a:lvl2pPr>
      <a:lvl3pPr marL="1067791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8" kern="1200">
          <a:solidFill>
            <a:schemeClr val="tx1"/>
          </a:solidFill>
          <a:latin typeface="+mn-lt"/>
          <a:ea typeface="+mn-ea"/>
          <a:cs typeface="+mn-cs"/>
        </a:defRPr>
      </a:lvl3pPr>
      <a:lvl4pPr marL="1494907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922023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349139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776256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3203372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630488" indent="-213558" algn="l" defTabSz="854232" rtl="0" eaLnBrk="1" latinLnBrk="1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16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232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349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465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581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697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89814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6930" algn="l" defTabSz="854232" rtl="0" eaLnBrk="1" latinLnBrk="1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namu.moe/w/%EC%8A%A4%ED%8C%8C%EA%B2%8C%ED%8B%B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02a107.p.ssafy.i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02a107.p.ssafy.i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namu.moe/w/%EC%8A%A4%ED%8C%8C%EA%B2%8C%ED%8B%B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C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DDACB-774D-4337-A6E5-E944EDC58C23}"/>
              </a:ext>
            </a:extLst>
          </p:cNvPr>
          <p:cNvSpPr txBox="1"/>
          <p:nvPr/>
        </p:nvSpPr>
        <p:spPr>
          <a:xfrm>
            <a:off x="3509791" y="2705725"/>
            <a:ext cx="4650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8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8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5">
        <p:fade/>
      </p:transition>
    </mc:Choice>
    <mc:Fallback xmlns="">
      <p:transition spd="med" advTm="17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89B482-C71E-429A-8DC3-40BF32056AB9}"/>
              </a:ext>
            </a:extLst>
          </p:cNvPr>
          <p:cNvGrpSpPr/>
          <p:nvPr/>
        </p:nvGrpSpPr>
        <p:grpSpPr>
          <a:xfrm>
            <a:off x="-8734" y="-253189"/>
            <a:ext cx="11399047" cy="1804529"/>
            <a:chOff x="-8734" y="1861361"/>
            <a:chExt cx="11399047" cy="1804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906DBB-5ADE-4011-9A85-3FDD5C95BC60}"/>
                </a:ext>
              </a:extLst>
            </p:cNvPr>
            <p:cNvSpPr/>
            <p:nvPr/>
          </p:nvSpPr>
          <p:spPr>
            <a:xfrm>
              <a:off x="-8734" y="1861361"/>
              <a:ext cx="11399047" cy="180452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E46AAF-8228-4005-BDB2-3EA74901CDCF}"/>
                </a:ext>
              </a:extLst>
            </p:cNvPr>
            <p:cNvSpPr txBox="1"/>
            <p:nvPr/>
          </p:nvSpPr>
          <p:spPr>
            <a:xfrm>
              <a:off x="119763" y="2051650"/>
              <a:ext cx="745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성격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B5D1F5-C35B-42F8-93DC-878CD57290B3}"/>
                </a:ext>
              </a:extLst>
            </p:cNvPr>
            <p:cNvSpPr txBox="1"/>
            <p:nvPr/>
          </p:nvSpPr>
          <p:spPr>
            <a:xfrm>
              <a:off x="114781" y="2513315"/>
              <a:ext cx="5468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본디 좋았지만 왕복 </a:t>
              </a:r>
              <a:r>
                <a:rPr lang="en-US" altLang="ko-KR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 통학하면서 성격 다 버림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0A1F8E-C6ED-4844-BDEC-39A3D3583956}"/>
                </a:ext>
              </a:extLst>
            </p:cNvPr>
            <p:cNvSpPr txBox="1"/>
            <p:nvPr/>
          </p:nvSpPr>
          <p:spPr>
            <a:xfrm>
              <a:off x="114781" y="3002205"/>
              <a:ext cx="9605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대체로 온화하지만 배가 고프면 난폭해짐</a:t>
              </a:r>
              <a:r>
                <a: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그럴 때는 뚜</a:t>
              </a:r>
              <a:r>
                <a: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r>
                <a:rPr lang="ko-KR" altLang="en-US" sz="2000" dirty="0" err="1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쥬르</a:t>
              </a:r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빵을 입에 </a:t>
              </a:r>
              <a:r>
                <a:rPr lang="ko-KR" altLang="en-US" sz="2000" dirty="0" err="1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쥐어주면</a:t>
              </a:r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괜찮아짐</a:t>
              </a:r>
              <a:r>
                <a: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000" dirty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42C21F-8A69-45DD-81D9-88FE3B3F6C0E}"/>
              </a:ext>
            </a:extLst>
          </p:cNvPr>
          <p:cNvGrpSpPr/>
          <p:nvPr/>
        </p:nvGrpSpPr>
        <p:grpSpPr>
          <a:xfrm>
            <a:off x="0" y="1741629"/>
            <a:ext cx="11399047" cy="2374091"/>
            <a:chOff x="0" y="3856179"/>
            <a:chExt cx="11399047" cy="237409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9E3E707-EE3E-4407-BFC3-24E57BB59A83}"/>
                </a:ext>
              </a:extLst>
            </p:cNvPr>
            <p:cNvSpPr/>
            <p:nvPr/>
          </p:nvSpPr>
          <p:spPr>
            <a:xfrm>
              <a:off x="0" y="3856179"/>
              <a:ext cx="11399047" cy="2374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B00AB9-72FB-4E4F-8D65-0AE1FE75D57B}"/>
                </a:ext>
              </a:extLst>
            </p:cNvPr>
            <p:cNvSpPr txBox="1"/>
            <p:nvPr/>
          </p:nvSpPr>
          <p:spPr>
            <a:xfrm>
              <a:off x="114781" y="4041569"/>
              <a:ext cx="459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언제</a:t>
              </a:r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어디서나 맞춤형 어플리케이션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6AB329-AB58-43E1-96B7-CBC37BCF0244}"/>
                </a:ext>
              </a:extLst>
            </p:cNvPr>
            <p:cNvSpPr txBox="1"/>
            <p:nvPr/>
          </p:nvSpPr>
          <p:spPr>
            <a:xfrm>
              <a:off x="109799" y="4503234"/>
              <a:ext cx="4653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스마트폰으로 </a:t>
              </a:r>
              <a:r>
                <a:rPr lang="ko-KR" altLang="en-US" sz="2000" dirty="0" err="1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핫플레이스</a:t>
              </a:r>
              <a:r>
                <a:rPr lang="ko-KR" altLang="en-US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제공 받기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B6CB1-09DF-480D-AD91-D264D058D808}"/>
                </a:ext>
              </a:extLst>
            </p:cNvPr>
            <p:cNvSpPr txBox="1"/>
            <p:nvPr/>
          </p:nvSpPr>
          <p:spPr>
            <a:xfrm>
              <a:off x="109799" y="4992124"/>
              <a:ext cx="6548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모바일로 간편하게 사용자 주변에 위치한 맛집 데이터 제공</a:t>
              </a:r>
              <a:endParaRPr lang="en-US" altLang="ko-KR" sz="2000" dirty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지도로 도식화하여 빠르고 쉽게 찾아갈 수 있도록 편리성 증대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273F12-601A-4219-BE8E-E2A3FBD9349F}"/>
                </a:ext>
              </a:extLst>
            </p:cNvPr>
            <p:cNvSpPr txBox="1"/>
            <p:nvPr/>
          </p:nvSpPr>
          <p:spPr>
            <a:xfrm>
              <a:off x="109799" y="5721022"/>
              <a:ext cx="1712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sz="1600" dirty="0"/>
                <a:t>010–2955-3325</a:t>
              </a:r>
              <a:endParaRPr lang="ko-KR" altLang="en-US" sz="1600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946DD77-138C-4DDF-B08C-BA3F1830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454" y="3939863"/>
              <a:ext cx="3391543" cy="211971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E01BD6D-6A80-4055-8B8D-1D743537E4F7}"/>
              </a:ext>
            </a:extLst>
          </p:cNvPr>
          <p:cNvGrpSpPr/>
          <p:nvPr/>
        </p:nvGrpSpPr>
        <p:grpSpPr>
          <a:xfrm>
            <a:off x="-9933" y="4301110"/>
            <a:ext cx="11399047" cy="2374091"/>
            <a:chOff x="-9933" y="6415660"/>
            <a:chExt cx="11399047" cy="23740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B023605-E3C9-4A51-BBD8-C42F4C532434}"/>
                </a:ext>
              </a:extLst>
            </p:cNvPr>
            <p:cNvGrpSpPr/>
            <p:nvPr/>
          </p:nvGrpSpPr>
          <p:grpSpPr>
            <a:xfrm>
              <a:off x="-9933" y="6415660"/>
              <a:ext cx="11399047" cy="2374091"/>
              <a:chOff x="0" y="3856179"/>
              <a:chExt cx="11399047" cy="237409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228BFDC-CA39-42D5-BA55-790C19B28B63}"/>
                  </a:ext>
                </a:extLst>
              </p:cNvPr>
              <p:cNvSpPr/>
              <p:nvPr/>
            </p:nvSpPr>
            <p:spPr>
              <a:xfrm>
                <a:off x="0" y="3856179"/>
                <a:ext cx="11399047" cy="23740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85000"/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977409-4A60-4A99-B74A-93EC66D8692C}"/>
                  </a:ext>
                </a:extLst>
              </p:cNvPr>
              <p:cNvSpPr txBox="1"/>
              <p:nvPr/>
            </p:nvSpPr>
            <p:spPr>
              <a:xfrm>
                <a:off x="114781" y="4041569"/>
                <a:ext cx="22413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67C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리뷰 서비스 개선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209DC-7C78-4A41-A8C8-15661820221B}"/>
                  </a:ext>
                </a:extLst>
              </p:cNvPr>
              <p:cNvSpPr txBox="1"/>
              <p:nvPr/>
            </p:nvSpPr>
            <p:spPr>
              <a:xfrm>
                <a:off x="109799" y="4503234"/>
                <a:ext cx="4078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찜 기능에서 </a:t>
                </a:r>
                <a:r>
                  <a:rPr lang="ko-KR" altLang="en-US" sz="2000" dirty="0" err="1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별점</a:t>
                </a:r>
                <a:r>
                  <a:rPr lang="en-US" altLang="ko-KR" sz="2000" dirty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리뷰 서비스로 확대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F1DAFD4-03DF-4AA4-B211-52A291A0FE78}"/>
                  </a:ext>
                </a:extLst>
              </p:cNvPr>
              <p:cNvSpPr txBox="1"/>
              <p:nvPr/>
            </p:nvSpPr>
            <p:spPr>
              <a:xfrm>
                <a:off x="109799" y="4992124"/>
                <a:ext cx="7675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추천 알고리즘에 반영되기 때문에</a:t>
                </a:r>
                <a:endPara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2000" dirty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많은 사용자가 직접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별점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리뷰를 남겨 신뢰성 있는 추천 서비스의 필요성</a:t>
                </a:r>
                <a:endPara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6B33ABA-C7C4-410E-A385-927859305453}"/>
                  </a:ext>
                </a:extLst>
              </p:cNvPr>
              <p:cNvSpPr txBox="1"/>
              <p:nvPr/>
            </p:nvSpPr>
            <p:spPr>
              <a:xfrm>
                <a:off x="109799" y="5721022"/>
                <a:ext cx="971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 dirty="0"/>
                  <a:t>음식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백과</a:t>
                </a:r>
              </a:p>
            </p:txBody>
          </p:sp>
        </p:grpSp>
        <p:pic>
          <p:nvPicPr>
            <p:cNvPr id="62" name="그림 61" descr="플레이트, 음식, 그릇, 테이블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1BCCF90-E541-41F7-9AB1-F50697A0B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8051800" y="6514356"/>
              <a:ext cx="3279197" cy="2177974"/>
            </a:xfrm>
            <a:prstGeom prst="rect">
              <a:avLst/>
            </a:prstGeom>
          </p:spPr>
        </p:pic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>
            <a:cxnSpLocks/>
          </p:cNvCxnSpPr>
          <p:nvPr/>
        </p:nvCxnSpPr>
        <p:spPr>
          <a:xfrm>
            <a:off x="5710489" y="1688776"/>
            <a:ext cx="1100440" cy="6675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>
                <a:solidFill>
                  <a:srgbClr val="00BA09"/>
                </a:solidFill>
              </a:rPr>
              <a:t>기대효과</a:t>
            </a:r>
            <a:endParaRPr lang="ko-KR" altLang="en-US" sz="2200" dirty="0">
              <a:solidFill>
                <a:srgbClr val="00BA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7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423">
        <p159:morph option="byObject"/>
      </p:transition>
    </mc:Choice>
    <mc:Fallback xmlns="">
      <p:transition spd="slow" advTm="64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C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DDACB-774D-4337-A6E5-E944EDC58C23}"/>
              </a:ext>
            </a:extLst>
          </p:cNvPr>
          <p:cNvSpPr txBox="1"/>
          <p:nvPr/>
        </p:nvSpPr>
        <p:spPr>
          <a:xfrm>
            <a:off x="3396223" y="2884150"/>
            <a:ext cx="4650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8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7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69">
        <p:fade/>
      </p:transition>
    </mc:Choice>
    <mc:Fallback xmlns="">
      <p:transition spd="med" advTm="79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C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DDACB-774D-4337-A6E5-E944EDC58C23}"/>
              </a:ext>
            </a:extLst>
          </p:cNvPr>
          <p:cNvSpPr txBox="1"/>
          <p:nvPr/>
        </p:nvSpPr>
        <p:spPr>
          <a:xfrm>
            <a:off x="3509791" y="1618291"/>
            <a:ext cx="4650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8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B5940E-1768-4358-8202-3972534CB0E8}"/>
              </a:ext>
            </a:extLst>
          </p:cNvPr>
          <p:cNvSpPr/>
          <p:nvPr/>
        </p:nvSpPr>
        <p:spPr>
          <a:xfrm>
            <a:off x="647700" y="3675122"/>
            <a:ext cx="10077450" cy="953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E9EACAF-DC8C-4A09-B934-7D43428DA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5" t="22592" r="4488" b="70232"/>
          <a:stretch/>
        </p:blipFill>
        <p:spPr>
          <a:xfrm>
            <a:off x="9825640" y="3852863"/>
            <a:ext cx="631222" cy="607698"/>
          </a:xfrm>
          <a:prstGeom prst="rect">
            <a:avLst/>
          </a:prstGeom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3FC9A16-5221-4337-9FFB-56BAEA5ED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6" t="22592" r="11372" b="70232"/>
          <a:stretch/>
        </p:blipFill>
        <p:spPr>
          <a:xfrm>
            <a:off x="9020778" y="3852863"/>
            <a:ext cx="539750" cy="619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869416" y="391562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특화 프로젝트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2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4060">
        <p159:morph option="byObject"/>
      </p:transition>
    </mc:Choice>
    <mc:Fallback xmlns="">
      <p:transition spd="med" advTm="40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021D85DF-6F41-4284-BF54-76B2A35C707D}"/>
              </a:ext>
            </a:extLst>
          </p:cNvPr>
          <p:cNvGrpSpPr/>
          <p:nvPr/>
        </p:nvGrpSpPr>
        <p:grpSpPr>
          <a:xfrm>
            <a:off x="-8734" y="1861361"/>
            <a:ext cx="11381579" cy="868403"/>
            <a:chOff x="-8734" y="1861361"/>
            <a:chExt cx="11381579" cy="86840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A13F14-DC89-4795-B6ED-CE672EB33058}"/>
                </a:ext>
              </a:extLst>
            </p:cNvPr>
            <p:cNvSpPr/>
            <p:nvPr/>
          </p:nvSpPr>
          <p:spPr>
            <a:xfrm>
              <a:off x="-8734" y="1861361"/>
              <a:ext cx="11381579" cy="86840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7DFBE1-DF09-4B8E-B6A2-BEBD3E91E069}"/>
                </a:ext>
              </a:extLst>
            </p:cNvPr>
            <p:cNvSpPr txBox="1"/>
            <p:nvPr/>
          </p:nvSpPr>
          <p:spPr>
            <a:xfrm>
              <a:off x="219002" y="2077137"/>
              <a:ext cx="6976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3131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200" dirty="0">
                  <a:solidFill>
                    <a:schemeClr val="tx1"/>
                  </a:solidFill>
                </a:rPr>
                <a:t>연관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CD41D4-552F-47EB-9167-68DFCB648C4B}"/>
                </a:ext>
              </a:extLst>
            </p:cNvPr>
            <p:cNvSpPr txBox="1"/>
            <p:nvPr/>
          </p:nvSpPr>
          <p:spPr>
            <a:xfrm>
              <a:off x="1080402" y="2107370"/>
              <a:ext cx="8641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푸와이프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SSAFY, </a:t>
              </a:r>
              <a:r>
                <a:rPr lang="ko-KR" altLang="en-US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 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백민주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신채민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윤규희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이수민</a:t>
              </a:r>
              <a:r>
                <a:rPr lang="en-US" altLang="ko-KR" sz="2000" dirty="0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 smtClean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정택진</a:t>
              </a:r>
              <a:endParaRPr lang="ko-KR" altLang="en-US" sz="2000" dirty="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2B68FC0-393F-4106-A546-1C40720CBFAB}"/>
              </a:ext>
            </a:extLst>
          </p:cNvPr>
          <p:cNvGrpSpPr/>
          <p:nvPr/>
        </p:nvGrpSpPr>
        <p:grpSpPr>
          <a:xfrm>
            <a:off x="-9933" y="2882005"/>
            <a:ext cx="11382778" cy="6051983"/>
            <a:chOff x="-9933" y="2882005"/>
            <a:chExt cx="11382778" cy="60519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AA68F77-3C55-431D-8E0F-77E4C741A412}"/>
                </a:ext>
              </a:extLst>
            </p:cNvPr>
            <p:cNvSpPr/>
            <p:nvPr/>
          </p:nvSpPr>
          <p:spPr>
            <a:xfrm>
              <a:off x="-8734" y="2882005"/>
              <a:ext cx="11381579" cy="605198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03BE-FF83-41EF-9311-C3A3C0C5D675}"/>
                </a:ext>
              </a:extLst>
            </p:cNvPr>
            <p:cNvSpPr txBox="1"/>
            <p:nvPr/>
          </p:nvSpPr>
          <p:spPr>
            <a:xfrm>
              <a:off x="228259" y="3104108"/>
              <a:ext cx="1306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3131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인물정보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9D7304-C174-47E0-8D71-E21D0A1241F8}"/>
                </a:ext>
              </a:extLst>
            </p:cNvPr>
            <p:cNvCxnSpPr>
              <a:cxnSpLocks/>
            </p:cNvCxnSpPr>
            <p:nvPr/>
          </p:nvCxnSpPr>
          <p:spPr>
            <a:xfrm>
              <a:off x="-9933" y="3771745"/>
              <a:ext cx="11381579" cy="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3D38F1-369B-4B9A-827A-FF0A580A9EFE}"/>
                </a:ext>
              </a:extLst>
            </p:cNvPr>
            <p:cNvSpPr txBox="1"/>
            <p:nvPr/>
          </p:nvSpPr>
          <p:spPr>
            <a:xfrm>
              <a:off x="119763" y="3974836"/>
              <a:ext cx="1547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Foowipe</a:t>
              </a:r>
              <a:endParaRPr lang="ko-KR" altLang="en-US" sz="2800" dirty="0">
                <a:solidFill>
                  <a:srgbClr val="0067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6723E7-2108-485B-9315-4D294ABB5FD0}"/>
                </a:ext>
              </a:extLst>
            </p:cNvPr>
            <p:cNvSpPr txBox="1"/>
            <p:nvPr/>
          </p:nvSpPr>
          <p:spPr>
            <a:xfrm>
              <a:off x="141321" y="4476471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명예소방관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D2BC4EA-1799-4DF0-A212-E5D104FF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343" y="4279272"/>
              <a:ext cx="4238821" cy="416004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4C459A1-9BE5-4EE9-AA90-75CDC3803A8B}"/>
                </a:ext>
              </a:extLst>
            </p:cNvPr>
            <p:cNvGrpSpPr/>
            <p:nvPr/>
          </p:nvGrpSpPr>
          <p:grpSpPr>
            <a:xfrm>
              <a:off x="141321" y="5013735"/>
              <a:ext cx="3166391" cy="407730"/>
              <a:chOff x="141321" y="5013735"/>
              <a:chExt cx="3166391" cy="40773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521155-246D-4088-9334-7C728A4E82DC}"/>
                  </a:ext>
                </a:extLst>
              </p:cNvPr>
              <p:cNvSpPr txBox="1"/>
              <p:nvPr/>
            </p:nvSpPr>
            <p:spPr>
              <a:xfrm>
                <a:off x="141321" y="5013735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996206-534B-4A96-880D-9D0FC2D355C3}"/>
                  </a:ext>
                </a:extLst>
              </p:cNvPr>
              <p:cNvSpPr txBox="1"/>
              <p:nvPr/>
            </p:nvSpPr>
            <p:spPr>
              <a:xfrm>
                <a:off x="790676" y="5021355"/>
                <a:ext cx="25170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백민주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윤규희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정택진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D1C0B02-6221-4DDC-BF2E-211467C2814D}"/>
                </a:ext>
              </a:extLst>
            </p:cNvPr>
            <p:cNvGrpSpPr/>
            <p:nvPr/>
          </p:nvGrpSpPr>
          <p:grpSpPr>
            <a:xfrm>
              <a:off x="141321" y="5476032"/>
              <a:ext cx="2344050" cy="408040"/>
              <a:chOff x="141321" y="5460792"/>
              <a:chExt cx="2344050" cy="40804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7AACC8-C50D-45A9-AB21-D885652887F0}"/>
                  </a:ext>
                </a:extLst>
              </p:cNvPr>
              <p:cNvSpPr txBox="1"/>
              <p:nvPr/>
            </p:nvSpPr>
            <p:spPr>
              <a:xfrm>
                <a:off x="141321" y="5460792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BE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C9A544-1B40-4F45-BE22-928274760783}"/>
                  </a:ext>
                </a:extLst>
              </p:cNvPr>
              <p:cNvSpPr txBox="1"/>
              <p:nvPr/>
            </p:nvSpPr>
            <p:spPr>
              <a:xfrm>
                <a:off x="790676" y="5468722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신채민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이수민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5893B57-EA2D-40D4-81E5-92CE415E72E6}"/>
                </a:ext>
              </a:extLst>
            </p:cNvPr>
            <p:cNvGrpSpPr/>
            <p:nvPr/>
          </p:nvGrpSpPr>
          <p:grpSpPr>
            <a:xfrm>
              <a:off x="141321" y="5930709"/>
              <a:ext cx="2276147" cy="415040"/>
              <a:chOff x="141321" y="5900229"/>
              <a:chExt cx="2276147" cy="41504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8BCDEA-D779-44FF-9C38-5F02F0BA2400}"/>
                  </a:ext>
                </a:extLst>
              </p:cNvPr>
              <p:cNvSpPr txBox="1"/>
              <p:nvPr/>
            </p:nvSpPr>
            <p:spPr>
              <a:xfrm>
                <a:off x="141321" y="5900229"/>
                <a:ext cx="6527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경력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9B7CB9-0FDD-4FB3-A767-03AAAD544B52}"/>
                  </a:ext>
                </a:extLst>
              </p:cNvPr>
              <p:cNvSpPr txBox="1"/>
              <p:nvPr/>
            </p:nvSpPr>
            <p:spPr>
              <a:xfrm>
                <a:off x="790676" y="5915159"/>
                <a:ext cx="1626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SSAFY 2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~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B4A8C91-5335-4FBA-A965-12D5E889B681}"/>
                </a:ext>
              </a:extLst>
            </p:cNvPr>
            <p:cNvGrpSpPr/>
            <p:nvPr/>
          </p:nvGrpSpPr>
          <p:grpSpPr>
            <a:xfrm>
              <a:off x="128847" y="6393006"/>
              <a:ext cx="4599125" cy="1026165"/>
              <a:chOff x="128847" y="6347286"/>
              <a:chExt cx="4599125" cy="102616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68F25F-D0DE-4663-92D7-C0D0F4A10CC1}"/>
                  </a:ext>
                </a:extLst>
              </p:cNvPr>
              <p:cNvSpPr txBox="1"/>
              <p:nvPr/>
            </p:nvSpPr>
            <p:spPr>
              <a:xfrm>
                <a:off x="128847" y="6347286"/>
                <a:ext cx="6527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수상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2F8BAB-091F-4C58-BE9C-9576EF1109BA}"/>
                  </a:ext>
                </a:extLst>
              </p:cNvPr>
              <p:cNvSpPr txBox="1"/>
              <p:nvPr/>
            </p:nvSpPr>
            <p:spPr>
              <a:xfrm>
                <a:off x="790676" y="6357788"/>
                <a:ext cx="393729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특화 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PJT 3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주차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베스트팀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특화 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PJT 5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주차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베스트멤버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정택진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 외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라이브퀴즈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이벤트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…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169499-FD06-4368-843D-97831CC20837}"/>
                </a:ext>
              </a:extLst>
            </p:cNvPr>
            <p:cNvSpPr txBox="1"/>
            <p:nvPr/>
          </p:nvSpPr>
          <p:spPr>
            <a:xfrm>
              <a:off x="119763" y="7432204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ZOOM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CF0899-09A1-41D6-A4BC-924B8B06D2A9}"/>
                </a:ext>
              </a:extLst>
            </p:cNvPr>
            <p:cNvSpPr txBox="1"/>
            <p:nvPr/>
          </p:nvSpPr>
          <p:spPr>
            <a:xfrm>
              <a:off x="1006544" y="7432204"/>
              <a:ext cx="4011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진행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13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2000" dirty="0">
                <a:solidFill>
                  <a:srgbClr val="31313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B0BB3C-EADE-4E84-A45E-6B31C9C74E68}"/>
                </a:ext>
              </a:extLst>
            </p:cNvPr>
            <p:cNvSpPr txBox="1"/>
            <p:nvPr/>
          </p:nvSpPr>
          <p:spPr>
            <a:xfrm>
              <a:off x="119763" y="7879571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결성일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005AA6-ADDD-4A5F-A89F-714F981CA99F}"/>
                </a:ext>
              </a:extLst>
            </p:cNvPr>
            <p:cNvSpPr txBox="1"/>
            <p:nvPr/>
          </p:nvSpPr>
          <p:spPr>
            <a:xfrm>
              <a:off x="1006544" y="7879571"/>
              <a:ext cx="2031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18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ko-KR" altLang="en-US" sz="2000" dirty="0">
                <a:solidFill>
                  <a:srgbClr val="31313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10BBFB-3672-42EA-BF6C-960B25ECB6BC}"/>
                </a:ext>
              </a:extLst>
            </p:cNvPr>
            <p:cNvSpPr txBox="1"/>
            <p:nvPr/>
          </p:nvSpPr>
          <p:spPr>
            <a:xfrm>
              <a:off x="119763" y="8337633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B98617-803A-42FE-83B2-C0EACC68BA6F}"/>
                </a:ext>
              </a:extLst>
            </p:cNvPr>
            <p:cNvSpPr txBox="1"/>
            <p:nvPr/>
          </p:nvSpPr>
          <p:spPr>
            <a:xfrm>
              <a:off x="1006544" y="8337633"/>
              <a:ext cx="2843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hlinkClick r:id="rId3"/>
                </a:rPr>
                <a:t>http</a:t>
              </a:r>
              <a:r>
                <a:rPr lang="en-US" altLang="ko-KR" sz="2000" dirty="0">
                  <a:hlinkClick r:id="rId3"/>
                </a:rPr>
                <a:t>://i02a107.p.ssafy.io/</a:t>
              </a:r>
              <a:endParaRPr lang="ko-KR" altLang="en-US" sz="2000" dirty="0">
                <a:solidFill>
                  <a:srgbClr val="0067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>
                <a:solidFill>
                  <a:srgbClr val="00BA09"/>
                </a:solidFill>
              </a:rPr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기능</a:t>
            </a:r>
            <a:endParaRPr lang="ko-KR" altLang="en-US" sz="2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1153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D2D87-2221-4D80-86E5-B617E93FCC53}"/>
              </a:ext>
            </a:extLst>
          </p:cNvPr>
          <p:cNvSpPr txBox="1"/>
          <p:nvPr/>
        </p:nvSpPr>
        <p:spPr>
          <a:xfrm>
            <a:off x="5655415" y="1083450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/>
          <p:nvPr/>
        </p:nvCxnSpPr>
        <p:spPr>
          <a:xfrm>
            <a:off x="225085" y="1695451"/>
            <a:ext cx="710300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2">
        <p:fade/>
      </p:transition>
    </mc:Choice>
    <mc:Fallback xmlns="">
      <p:transition spd="med" advTm="19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021D85DF-6F41-4284-BF54-76B2A35C707D}"/>
              </a:ext>
            </a:extLst>
          </p:cNvPr>
          <p:cNvGrpSpPr/>
          <p:nvPr/>
        </p:nvGrpSpPr>
        <p:grpSpPr>
          <a:xfrm>
            <a:off x="-8734" y="-215089"/>
            <a:ext cx="11381579" cy="868403"/>
            <a:chOff x="-8734" y="1861361"/>
            <a:chExt cx="11381579" cy="86840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A13F14-DC89-4795-B6ED-CE672EB33058}"/>
                </a:ext>
              </a:extLst>
            </p:cNvPr>
            <p:cNvSpPr/>
            <p:nvPr/>
          </p:nvSpPr>
          <p:spPr>
            <a:xfrm>
              <a:off x="-8734" y="1861361"/>
              <a:ext cx="11381579" cy="86840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7DFBE1-DF09-4B8E-B6A2-BEBD3E91E069}"/>
                </a:ext>
              </a:extLst>
            </p:cNvPr>
            <p:cNvSpPr txBox="1"/>
            <p:nvPr/>
          </p:nvSpPr>
          <p:spPr>
            <a:xfrm>
              <a:off x="219002" y="2077137"/>
              <a:ext cx="6976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3131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200" dirty="0">
                  <a:solidFill>
                    <a:schemeClr val="tx1"/>
                  </a:solidFill>
                </a:rPr>
                <a:t>연관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CD41D4-552F-47EB-9167-68DFCB648C4B}"/>
                </a:ext>
              </a:extLst>
            </p:cNvPr>
            <p:cNvSpPr txBox="1"/>
            <p:nvPr/>
          </p:nvSpPr>
          <p:spPr>
            <a:xfrm>
              <a:off x="1080402" y="2107370"/>
              <a:ext cx="9230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PPT, PPT </a:t>
              </a:r>
              <a:r>
                <a:rPr lang="ko-KR" altLang="en-US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연구소</a:t>
              </a:r>
              <a:r>
                <a:rPr lang="en-US" altLang="ko-KR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ㅔㅔㅅ</a:t>
              </a:r>
              <a:r>
                <a:rPr lang="ko-KR" altLang="en-US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페이스북</a:t>
              </a:r>
              <a:r>
                <a:rPr lang="en-US" altLang="ko-KR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ㅔㅔㅅ</a:t>
              </a:r>
              <a:r>
                <a:rPr lang="ko-KR" altLang="en-US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남자설</a:t>
              </a:r>
              <a:r>
                <a:rPr lang="en-US" altLang="ko-KR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피피티</a:t>
              </a:r>
              <a:r>
                <a:rPr lang="ko-KR" altLang="en-US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나눔 도대체 언제</a:t>
              </a:r>
              <a:r>
                <a:rPr lang="en-US" altLang="ko-KR" sz="2000" dirty="0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6666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피피팅게일</a:t>
              </a:r>
              <a:endParaRPr lang="ko-KR" altLang="en-US" sz="2000" dirty="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2B68FC0-393F-4106-A546-1C40720CBFAB}"/>
              </a:ext>
            </a:extLst>
          </p:cNvPr>
          <p:cNvGrpSpPr/>
          <p:nvPr/>
        </p:nvGrpSpPr>
        <p:grpSpPr>
          <a:xfrm>
            <a:off x="-9933" y="805555"/>
            <a:ext cx="11382778" cy="6051983"/>
            <a:chOff x="-9933" y="2882005"/>
            <a:chExt cx="11382778" cy="60519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AA68F77-3C55-431D-8E0F-77E4C741A412}"/>
                </a:ext>
              </a:extLst>
            </p:cNvPr>
            <p:cNvSpPr/>
            <p:nvPr/>
          </p:nvSpPr>
          <p:spPr>
            <a:xfrm>
              <a:off x="-8734" y="2882005"/>
              <a:ext cx="11381579" cy="605198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03BE-FF83-41EF-9311-C3A3C0C5D675}"/>
                </a:ext>
              </a:extLst>
            </p:cNvPr>
            <p:cNvSpPr txBox="1"/>
            <p:nvPr/>
          </p:nvSpPr>
          <p:spPr>
            <a:xfrm>
              <a:off x="228259" y="3104108"/>
              <a:ext cx="1306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3131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>
                  <a:solidFill>
                    <a:schemeClr val="tx1"/>
                  </a:solidFill>
                </a:rPr>
                <a:t>인물정보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9D7304-C174-47E0-8D71-E21D0A1241F8}"/>
                </a:ext>
              </a:extLst>
            </p:cNvPr>
            <p:cNvCxnSpPr>
              <a:cxnSpLocks/>
            </p:cNvCxnSpPr>
            <p:nvPr/>
          </p:nvCxnSpPr>
          <p:spPr>
            <a:xfrm>
              <a:off x="-9933" y="3771745"/>
              <a:ext cx="11381579" cy="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3D38F1-369B-4B9A-827A-FF0A580A9EFE}"/>
                </a:ext>
              </a:extLst>
            </p:cNvPr>
            <p:cNvSpPr txBox="1"/>
            <p:nvPr/>
          </p:nvSpPr>
          <p:spPr>
            <a:xfrm>
              <a:off x="119763" y="3974836"/>
              <a:ext cx="1547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Foowipe</a:t>
              </a:r>
              <a:endParaRPr lang="ko-KR" altLang="en-US" sz="2800" dirty="0">
                <a:solidFill>
                  <a:srgbClr val="0067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6723E7-2108-485B-9315-4D294ABB5FD0}"/>
                </a:ext>
              </a:extLst>
            </p:cNvPr>
            <p:cNvSpPr txBox="1"/>
            <p:nvPr/>
          </p:nvSpPr>
          <p:spPr>
            <a:xfrm>
              <a:off x="141321" y="4476471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명예소방관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D2BC4EA-1799-4DF0-A212-E5D104FF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343" y="4279272"/>
              <a:ext cx="4238821" cy="416004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4C459A1-9BE5-4EE9-AA90-75CDC3803A8B}"/>
                </a:ext>
              </a:extLst>
            </p:cNvPr>
            <p:cNvGrpSpPr/>
            <p:nvPr/>
          </p:nvGrpSpPr>
          <p:grpSpPr>
            <a:xfrm>
              <a:off x="141321" y="5013735"/>
              <a:ext cx="3166391" cy="407730"/>
              <a:chOff x="141321" y="5013735"/>
              <a:chExt cx="3166391" cy="40773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521155-246D-4088-9334-7C728A4E82DC}"/>
                  </a:ext>
                </a:extLst>
              </p:cNvPr>
              <p:cNvSpPr txBox="1"/>
              <p:nvPr/>
            </p:nvSpPr>
            <p:spPr>
              <a:xfrm>
                <a:off x="141321" y="5013735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996206-534B-4A96-880D-9D0FC2D355C3}"/>
                  </a:ext>
                </a:extLst>
              </p:cNvPr>
              <p:cNvSpPr txBox="1"/>
              <p:nvPr/>
            </p:nvSpPr>
            <p:spPr>
              <a:xfrm>
                <a:off x="790676" y="5021355"/>
                <a:ext cx="25170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백민주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윤규희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정택진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D1C0B02-6221-4DDC-BF2E-211467C2814D}"/>
                </a:ext>
              </a:extLst>
            </p:cNvPr>
            <p:cNvGrpSpPr/>
            <p:nvPr/>
          </p:nvGrpSpPr>
          <p:grpSpPr>
            <a:xfrm>
              <a:off x="141321" y="5476032"/>
              <a:ext cx="2344050" cy="408040"/>
              <a:chOff x="141321" y="5460792"/>
              <a:chExt cx="2344050" cy="40804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7AACC8-C50D-45A9-AB21-D885652887F0}"/>
                  </a:ext>
                </a:extLst>
              </p:cNvPr>
              <p:cNvSpPr txBox="1"/>
              <p:nvPr/>
            </p:nvSpPr>
            <p:spPr>
              <a:xfrm>
                <a:off x="141321" y="5460792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BE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C9A544-1B40-4F45-BE22-928274760783}"/>
                  </a:ext>
                </a:extLst>
              </p:cNvPr>
              <p:cNvSpPr txBox="1"/>
              <p:nvPr/>
            </p:nvSpPr>
            <p:spPr>
              <a:xfrm>
                <a:off x="790676" y="5468722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신채민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이수민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5893B57-EA2D-40D4-81E5-92CE415E72E6}"/>
                </a:ext>
              </a:extLst>
            </p:cNvPr>
            <p:cNvGrpSpPr/>
            <p:nvPr/>
          </p:nvGrpSpPr>
          <p:grpSpPr>
            <a:xfrm>
              <a:off x="141321" y="5930709"/>
              <a:ext cx="2276147" cy="415040"/>
              <a:chOff x="141321" y="5900229"/>
              <a:chExt cx="2276147" cy="41504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8BCDEA-D779-44FF-9C38-5F02F0BA2400}"/>
                  </a:ext>
                </a:extLst>
              </p:cNvPr>
              <p:cNvSpPr txBox="1"/>
              <p:nvPr/>
            </p:nvSpPr>
            <p:spPr>
              <a:xfrm>
                <a:off x="141321" y="5900229"/>
                <a:ext cx="6527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경력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9B7CB9-0FDD-4FB3-A767-03AAAD544B52}"/>
                  </a:ext>
                </a:extLst>
              </p:cNvPr>
              <p:cNvSpPr txBox="1"/>
              <p:nvPr/>
            </p:nvSpPr>
            <p:spPr>
              <a:xfrm>
                <a:off x="790676" y="5915159"/>
                <a:ext cx="1626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SSAFY 2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~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B4A8C91-5335-4FBA-A965-12D5E889B681}"/>
                </a:ext>
              </a:extLst>
            </p:cNvPr>
            <p:cNvGrpSpPr/>
            <p:nvPr/>
          </p:nvGrpSpPr>
          <p:grpSpPr>
            <a:xfrm>
              <a:off x="128847" y="6393006"/>
              <a:ext cx="4599125" cy="1026165"/>
              <a:chOff x="128847" y="6347286"/>
              <a:chExt cx="4599125" cy="102616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68F25F-D0DE-4663-92D7-C0D0F4A10CC1}"/>
                  </a:ext>
                </a:extLst>
              </p:cNvPr>
              <p:cNvSpPr txBox="1"/>
              <p:nvPr/>
            </p:nvSpPr>
            <p:spPr>
              <a:xfrm>
                <a:off x="128847" y="6347286"/>
                <a:ext cx="6527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수상</a:t>
                </a:r>
                <a:endPara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2F8BAB-091F-4C58-BE9C-9576EF1109BA}"/>
                  </a:ext>
                </a:extLst>
              </p:cNvPr>
              <p:cNvSpPr txBox="1"/>
              <p:nvPr/>
            </p:nvSpPr>
            <p:spPr>
              <a:xfrm>
                <a:off x="790676" y="6357788"/>
                <a:ext cx="393729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특화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PJT 3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주차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베스트팀</a:t>
                </a:r>
                <a:endPara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특화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PJT 5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주차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베스트멤버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정택진</a:t>
                </a:r>
                <a:endPara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 외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라이브퀴즈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이벤트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…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169499-FD06-4368-843D-97831CC20837}"/>
                </a:ext>
              </a:extLst>
            </p:cNvPr>
            <p:cNvSpPr txBox="1"/>
            <p:nvPr/>
          </p:nvSpPr>
          <p:spPr>
            <a:xfrm>
              <a:off x="119763" y="7432204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ZOOM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CF0899-09A1-41D6-A4BC-924B8B06D2A9}"/>
                </a:ext>
              </a:extLst>
            </p:cNvPr>
            <p:cNvSpPr txBox="1"/>
            <p:nvPr/>
          </p:nvSpPr>
          <p:spPr>
            <a:xfrm>
              <a:off x="1006544" y="7432204"/>
              <a:ext cx="4011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진행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13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2000" dirty="0">
                <a:solidFill>
                  <a:srgbClr val="31313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B0BB3C-EADE-4E84-A45E-6B31C9C74E68}"/>
                </a:ext>
              </a:extLst>
            </p:cNvPr>
            <p:cNvSpPr txBox="1"/>
            <p:nvPr/>
          </p:nvSpPr>
          <p:spPr>
            <a:xfrm>
              <a:off x="119763" y="7879571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결성일</a:t>
              </a:r>
              <a:endParaRPr lang="ko-KR" altLang="en-US" sz="20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005AA6-ADDD-4A5F-A89F-714F981CA99F}"/>
                </a:ext>
              </a:extLst>
            </p:cNvPr>
            <p:cNvSpPr txBox="1"/>
            <p:nvPr/>
          </p:nvSpPr>
          <p:spPr>
            <a:xfrm>
              <a:off x="1006544" y="7879571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18</a:t>
              </a:r>
              <a:r>
                <a: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10BBFB-3672-42EA-BF6C-960B25ECB6BC}"/>
                </a:ext>
              </a:extLst>
            </p:cNvPr>
            <p:cNvSpPr txBox="1"/>
            <p:nvPr/>
          </p:nvSpPr>
          <p:spPr>
            <a:xfrm>
              <a:off x="119763" y="8337633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B98617-803A-42FE-83B2-C0EACC68BA6F}"/>
                </a:ext>
              </a:extLst>
            </p:cNvPr>
            <p:cNvSpPr txBox="1"/>
            <p:nvPr/>
          </p:nvSpPr>
          <p:spPr>
            <a:xfrm>
              <a:off x="1006544" y="8337633"/>
              <a:ext cx="2843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hlinkClick r:id="rId3"/>
                </a:rPr>
                <a:t>http</a:t>
              </a:r>
              <a:r>
                <a:rPr lang="en-US" altLang="ko-KR" sz="2000" dirty="0">
                  <a:hlinkClick r:id="rId3"/>
                </a:rPr>
                <a:t>://i02a107.p.ssafy.io</a:t>
              </a:r>
              <a:r>
                <a:rPr lang="en-US" altLang="ko-KR" sz="2000" dirty="0" smtClean="0">
                  <a:hlinkClick r:id="rId3"/>
                </a:rPr>
                <a:t>/</a:t>
              </a:r>
              <a:endParaRPr lang="ko-KR" altLang="en-US" sz="2000" dirty="0">
                <a:solidFill>
                  <a:srgbClr val="0067C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>
                <a:solidFill>
                  <a:srgbClr val="00BA09"/>
                </a:solidFill>
              </a:rPr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기능</a:t>
            </a:r>
            <a:endParaRPr lang="ko-KR" altLang="en-US" sz="2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386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/>
          <p:nvPr/>
        </p:nvCxnSpPr>
        <p:spPr>
          <a:xfrm>
            <a:off x="225085" y="1695451"/>
            <a:ext cx="710300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B8D5B1-D003-40FB-B25E-80645B0676C7}"/>
              </a:ext>
            </a:extLst>
          </p:cNvPr>
          <p:cNvSpPr txBox="1"/>
          <p:nvPr/>
        </p:nvSpPr>
        <p:spPr>
          <a:xfrm>
            <a:off x="5655415" y="1103966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9115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48">
        <p159:morph option="byObject"/>
      </p:transition>
    </mc:Choice>
    <mc:Fallback xmlns="">
      <p:transition spd="slow" advTm="39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EED2B0-1F7B-42C7-97CC-D15F07321390}"/>
              </a:ext>
            </a:extLst>
          </p:cNvPr>
          <p:cNvGrpSpPr/>
          <p:nvPr/>
        </p:nvGrpSpPr>
        <p:grpSpPr>
          <a:xfrm>
            <a:off x="-9933" y="805555"/>
            <a:ext cx="11400246" cy="10719695"/>
            <a:chOff x="-9933" y="805555"/>
            <a:chExt cx="11400246" cy="1071969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73029F-97BD-44F3-9C7C-8F1436DA9CBA}"/>
                </a:ext>
              </a:extLst>
            </p:cNvPr>
            <p:cNvSpPr/>
            <p:nvPr/>
          </p:nvSpPr>
          <p:spPr>
            <a:xfrm>
              <a:off x="-9933" y="805555"/>
              <a:ext cx="11400246" cy="107196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4942D4B-5839-44AE-AED0-46747426BD30}"/>
                </a:ext>
              </a:extLst>
            </p:cNvPr>
            <p:cNvGrpSpPr/>
            <p:nvPr/>
          </p:nvGrpSpPr>
          <p:grpSpPr>
            <a:xfrm>
              <a:off x="146255" y="2035266"/>
              <a:ext cx="11029819" cy="9358654"/>
              <a:chOff x="146255" y="2035266"/>
              <a:chExt cx="11029819" cy="935865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9E59E1B-D10F-45B0-BA77-BE7F9451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59" y="2378759"/>
                <a:ext cx="3408169" cy="340816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0F2D9A0-4C27-45B5-BDF3-1CD1BE15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885" y="3349999"/>
                <a:ext cx="3408169" cy="146568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6563CFC-C3DD-4397-AAE7-CD2CD6F21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852" y="2035266"/>
                <a:ext cx="3695549" cy="260660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BE72C28-0CCA-41FA-BEA2-DE0DE312A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497" y="7008403"/>
                <a:ext cx="3651848" cy="223284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8076498-9E91-4070-B859-DC00B5520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58" y="7762175"/>
                <a:ext cx="3408169" cy="150527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FB6568D-0D00-4878-B548-A795CE222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885" y="5757669"/>
                <a:ext cx="3311752" cy="479541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A52436-41F0-4CD9-83BD-CDDA2ED689EC}"/>
                  </a:ext>
                </a:extLst>
              </p:cNvPr>
              <p:cNvSpPr txBox="1"/>
              <p:nvPr/>
            </p:nvSpPr>
            <p:spPr>
              <a:xfrm>
                <a:off x="3774968" y="4870094"/>
                <a:ext cx="37744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django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MySQL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연동</a:t>
                </a:r>
                <a:endPara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BeautifulSoup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크롤링</a:t>
                </a:r>
                <a:endParaRPr lang="en-US" altLang="ko-KR" sz="2000" dirty="0" smtClean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546EC9-50D1-4DC8-B558-A66DEA0AE557}"/>
                  </a:ext>
                </a:extLst>
              </p:cNvPr>
              <p:cNvSpPr txBox="1"/>
              <p:nvPr/>
            </p:nvSpPr>
            <p:spPr>
              <a:xfrm>
                <a:off x="146255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</a:t>
                </a:r>
                <a:r>
                  <a:rPr lang="en-US" altLang="ko-KR" sz="2000" dirty="0" err="1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jango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REST framework</a:t>
                </a:r>
              </a:p>
              <a:p>
                <a:pPr algn="ctr"/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token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구현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3147-CA2D-4A96-B6A5-0C1FA840B5FC}"/>
                  </a:ext>
                </a:extLst>
              </p:cNvPr>
              <p:cNvSpPr txBox="1"/>
              <p:nvPr/>
            </p:nvSpPr>
            <p:spPr>
              <a:xfrm>
                <a:off x="3944079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React Native</a:t>
                </a:r>
              </a:p>
              <a:p>
                <a:pPr algn="ctr"/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모바일 어플리케이션 개발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F75855-F73A-45C7-A217-98FE99A3B9F8}"/>
                  </a:ext>
                </a:extLst>
              </p:cNvPr>
              <p:cNvSpPr txBox="1"/>
              <p:nvPr/>
            </p:nvSpPr>
            <p:spPr>
              <a:xfrm>
                <a:off x="7739864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지도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위치 기반 서비스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00BA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기능</a:t>
            </a:r>
            <a:endParaRPr lang="ko-KR" altLang="en-US" sz="2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80D345-DD6E-4203-A754-1DEAA1BB9796}"/>
              </a:ext>
            </a:extLst>
          </p:cNvPr>
          <p:cNvCxnSpPr>
            <a:cxnSpLocks/>
          </p:cNvCxnSpPr>
          <p:nvPr/>
        </p:nvCxnSpPr>
        <p:spPr>
          <a:xfrm>
            <a:off x="1456188" y="1695451"/>
            <a:ext cx="828571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97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453">
        <p159:morph option="byObject"/>
      </p:transition>
    </mc:Choice>
    <mc:Fallback xmlns="">
      <p:transition spd="slow" advTm="34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EED2B0-1F7B-42C7-97CC-D15F07321390}"/>
              </a:ext>
            </a:extLst>
          </p:cNvPr>
          <p:cNvGrpSpPr/>
          <p:nvPr/>
        </p:nvGrpSpPr>
        <p:grpSpPr>
          <a:xfrm>
            <a:off x="-9933" y="-3861695"/>
            <a:ext cx="11400246" cy="10719695"/>
            <a:chOff x="-9933" y="805555"/>
            <a:chExt cx="11400246" cy="1071969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73029F-97BD-44F3-9C7C-8F1436DA9CBA}"/>
                </a:ext>
              </a:extLst>
            </p:cNvPr>
            <p:cNvSpPr/>
            <p:nvPr/>
          </p:nvSpPr>
          <p:spPr>
            <a:xfrm>
              <a:off x="-9933" y="805555"/>
              <a:ext cx="11400246" cy="107196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4942D4B-5839-44AE-AED0-46747426BD30}"/>
                </a:ext>
              </a:extLst>
            </p:cNvPr>
            <p:cNvGrpSpPr/>
            <p:nvPr/>
          </p:nvGrpSpPr>
          <p:grpSpPr>
            <a:xfrm>
              <a:off x="146255" y="2035266"/>
              <a:ext cx="11029819" cy="9358654"/>
              <a:chOff x="146255" y="2035266"/>
              <a:chExt cx="11029819" cy="935865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9E59E1B-D10F-45B0-BA77-BE7F9451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59" y="2378759"/>
                <a:ext cx="3408169" cy="340816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0F2D9A0-4C27-45B5-BDF3-1CD1BE15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885" y="3349999"/>
                <a:ext cx="3408169" cy="146568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6563CFC-C3DD-4397-AAE7-CD2CD6F21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852" y="2035266"/>
                <a:ext cx="3695549" cy="260660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BE72C28-0CCA-41FA-BEA2-DE0DE312A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497" y="7008403"/>
                <a:ext cx="3651848" cy="223284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8076498-9E91-4070-B859-DC00B5520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258" y="7762175"/>
                <a:ext cx="3408169" cy="150527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FB6568D-0D00-4878-B548-A795CE222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884" y="5757667"/>
                <a:ext cx="3311753" cy="479541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A52436-41F0-4CD9-83BD-CDDA2ED689EC}"/>
                  </a:ext>
                </a:extLst>
              </p:cNvPr>
              <p:cNvSpPr txBox="1"/>
              <p:nvPr/>
            </p:nvSpPr>
            <p:spPr>
              <a:xfrm>
                <a:off x="3774968" y="4870094"/>
                <a:ext cx="37744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django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MySQL 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연동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BeautifulSoup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 </a:t>
                </a:r>
                <a:r>
                  <a:rPr lang="ko-KR" altLang="en-US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크롤링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546EC9-50D1-4DC8-B558-A66DEA0AE557}"/>
                  </a:ext>
                </a:extLst>
              </p:cNvPr>
              <p:cNvSpPr txBox="1"/>
              <p:nvPr/>
            </p:nvSpPr>
            <p:spPr>
              <a:xfrm>
                <a:off x="146255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django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REST 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framework</a:t>
                </a:r>
                <a:endParaRPr lang="en-US" altLang="ko-KR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token </a:t>
                </a:r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3147-CA2D-4A96-B6A5-0C1FA840B5FC}"/>
                  </a:ext>
                </a:extLst>
              </p:cNvPr>
              <p:cNvSpPr txBox="1"/>
              <p:nvPr/>
            </p:nvSpPr>
            <p:spPr>
              <a:xfrm>
                <a:off x="3944079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React Native</a:t>
                </a:r>
              </a:p>
              <a:p>
                <a:pPr algn="ctr"/>
                <a:r>
                  <a:rPr lang="ko-KR" altLang="en-US" sz="2000" dirty="0" smtClean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모바일 어플리케이션 개발</a:t>
                </a:r>
                <a:endParaRPr lang="ko-KR" altLang="en-US" sz="2000" dirty="0">
                  <a:solidFill>
                    <a:srgbClr val="31313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F75855-F73A-45C7-A217-98FE99A3B9F8}"/>
                  </a:ext>
                </a:extLst>
              </p:cNvPr>
              <p:cNvSpPr txBox="1"/>
              <p:nvPr/>
            </p:nvSpPr>
            <p:spPr>
              <a:xfrm>
                <a:off x="7739864" y="10686034"/>
                <a:ext cx="34362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지도 </a:t>
                </a:r>
                <a:r>
                  <a:rPr lang="en-US" altLang="ko-KR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</a:t>
                </a:r>
              </a:p>
              <a:p>
                <a:pPr algn="ctr"/>
                <a:r>
                  <a:rPr lang="ko-KR" altLang="en-US" sz="2000" dirty="0">
                    <a:solidFill>
                      <a:srgbClr val="31313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위치 기반 서비스</a:t>
                </a:r>
              </a:p>
            </p:txBody>
          </p:sp>
        </p:grp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2103" y="-156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00BA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기능</a:t>
            </a:r>
            <a:endParaRPr lang="ko-KR" altLang="en-US" sz="22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>
            <a:cxnSpLocks/>
          </p:cNvCxnSpPr>
          <p:nvPr/>
        </p:nvCxnSpPr>
        <p:spPr>
          <a:xfrm>
            <a:off x="1456188" y="1695451"/>
            <a:ext cx="828571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4851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985">
        <p159:morph option="byObject"/>
      </p:transition>
    </mc:Choice>
    <mc:Fallback xmlns="">
      <p:transition spd="slow" advTm="69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00BA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/>
          <p:nvPr/>
        </p:nvCxnSpPr>
        <p:spPr>
          <a:xfrm>
            <a:off x="2813979" y="1695451"/>
            <a:ext cx="710300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CF85B5-924C-4401-BD7D-E5DDDADCDF86}"/>
              </a:ext>
            </a:extLst>
          </p:cNvPr>
          <p:cNvGrpSpPr/>
          <p:nvPr/>
        </p:nvGrpSpPr>
        <p:grpSpPr>
          <a:xfrm>
            <a:off x="-18668" y="1861362"/>
            <a:ext cx="11408981" cy="3323334"/>
            <a:chOff x="-18668" y="1861362"/>
            <a:chExt cx="11408981" cy="33233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BD858-A69E-4068-A92E-96E0AFE59898}"/>
                </a:ext>
              </a:extLst>
            </p:cNvPr>
            <p:cNvSpPr/>
            <p:nvPr/>
          </p:nvSpPr>
          <p:spPr>
            <a:xfrm>
              <a:off x="-8734" y="1861362"/>
              <a:ext cx="11399047" cy="151424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42340A9-D284-413B-8553-0C450AFED1D4}"/>
                </a:ext>
              </a:extLst>
            </p:cNvPr>
            <p:cNvSpPr/>
            <p:nvPr/>
          </p:nvSpPr>
          <p:spPr>
            <a:xfrm>
              <a:off x="-18668" y="3526719"/>
              <a:ext cx="11399047" cy="165797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B603E8-409E-4C85-8A2A-D77D369975AB}"/>
              </a:ext>
            </a:extLst>
          </p:cNvPr>
          <p:cNvSpPr/>
          <p:nvPr/>
        </p:nvSpPr>
        <p:spPr>
          <a:xfrm>
            <a:off x="-18668" y="5343756"/>
            <a:ext cx="11399047" cy="1514243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D1B285-3F53-40E9-B881-9403C24FBC83}"/>
              </a:ext>
            </a:extLst>
          </p:cNvPr>
          <p:cNvGrpSpPr/>
          <p:nvPr/>
        </p:nvGrpSpPr>
        <p:grpSpPr>
          <a:xfrm>
            <a:off x="114781" y="1955438"/>
            <a:ext cx="11191329" cy="1326436"/>
            <a:chOff x="114781" y="1955438"/>
            <a:chExt cx="10793963" cy="132643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191603-B75D-4D1C-93AA-1D247C93D626}"/>
                </a:ext>
              </a:extLst>
            </p:cNvPr>
            <p:cNvGrpSpPr/>
            <p:nvPr/>
          </p:nvGrpSpPr>
          <p:grpSpPr>
            <a:xfrm>
              <a:off x="114781" y="2025607"/>
              <a:ext cx="8528057" cy="1202863"/>
              <a:chOff x="114781" y="2025607"/>
              <a:chExt cx="8528057" cy="120286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E5A09D-CA36-45FE-A576-D5B8D8EE5AA5}"/>
                  </a:ext>
                </a:extLst>
              </p:cNvPr>
              <p:cNvSpPr txBox="1"/>
              <p:nvPr/>
            </p:nvSpPr>
            <p:spPr>
              <a:xfrm>
                <a:off x="119763" y="2025607"/>
                <a:ext cx="40021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#1. </a:t>
                </a:r>
                <a:r>
                  <a:rPr lang="en-US" altLang="ko-KR" sz="2400" b="1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Food + </a:t>
                </a:r>
                <a:r>
                  <a:rPr lang="en-US" altLang="ko-KR" sz="2400" b="1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Swipe </a:t>
                </a:r>
                <a:r>
                  <a:rPr lang="en-US" altLang="ko-KR" sz="2400" b="1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= </a:t>
                </a:r>
                <a:r>
                  <a:rPr lang="en-US" altLang="ko-KR" sz="2400" b="1" dirty="0" err="1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Foowipe</a:t>
                </a:r>
                <a:endParaRPr lang="ko-KR" altLang="en-US" sz="2400" dirty="0">
                  <a:solidFill>
                    <a:srgbClr val="0067C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196CAC-BD8B-4B19-800D-31E7BA4476B7}"/>
                  </a:ext>
                </a:extLst>
              </p:cNvPr>
              <p:cNvSpPr txBox="1"/>
              <p:nvPr/>
            </p:nvSpPr>
            <p:spPr>
              <a:xfrm>
                <a:off x="114781" y="2520584"/>
                <a:ext cx="8528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친구를 만날 때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수많은 음식점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카페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술집 중 어디를 가야하나 고민이신 분들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~</a:t>
                </a:r>
              </a:p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스마트폰으로 쉽게 고를 수 있는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스와이프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기능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정말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유용합니다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</a:t>
                </a:r>
                <a:endParaRPr lang="en-US" altLang="ko-KR" sz="2000" dirty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F0814D8-9F98-4DC6-BAFB-A9C3036E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308" y="1955438"/>
              <a:ext cx="1326436" cy="1326436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0F8E8CA-511B-4712-91BE-0D549A4F1E72}"/>
              </a:ext>
            </a:extLst>
          </p:cNvPr>
          <p:cNvGrpSpPr/>
          <p:nvPr/>
        </p:nvGrpSpPr>
        <p:grpSpPr>
          <a:xfrm>
            <a:off x="114781" y="3710270"/>
            <a:ext cx="11191330" cy="1281020"/>
            <a:chOff x="114781" y="3710270"/>
            <a:chExt cx="11191330" cy="128102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D28F8B-5CF1-4A6D-8FE8-C534FDC634AE}"/>
                </a:ext>
              </a:extLst>
            </p:cNvPr>
            <p:cNvGrpSpPr/>
            <p:nvPr/>
          </p:nvGrpSpPr>
          <p:grpSpPr>
            <a:xfrm>
              <a:off x="114781" y="3710271"/>
              <a:ext cx="8846331" cy="1281019"/>
              <a:chOff x="114781" y="3710271"/>
              <a:chExt cx="8846331" cy="128101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D57A9F-7EAF-4E7E-B5B6-DDB4628BB695}"/>
                  </a:ext>
                </a:extLst>
              </p:cNvPr>
              <p:cNvSpPr txBox="1"/>
              <p:nvPr/>
            </p:nvSpPr>
            <p:spPr>
              <a:xfrm>
                <a:off x="119763" y="3710271"/>
                <a:ext cx="2486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#2. </a:t>
                </a:r>
                <a:r>
                  <a:rPr lang="ko-KR" altLang="en-US" sz="2400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위치 기반 추천</a:t>
                </a:r>
                <a:endParaRPr lang="ko-KR" altLang="en-US" sz="2400" dirty="0">
                  <a:solidFill>
                    <a:srgbClr val="0067C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DBD745-E28A-41C2-B97A-03216F3EB18D}"/>
                  </a:ext>
                </a:extLst>
              </p:cNvPr>
              <p:cNvSpPr txBox="1"/>
              <p:nvPr/>
            </p:nvSpPr>
            <p:spPr>
              <a:xfrm>
                <a:off x="114781" y="4283404"/>
                <a:ext cx="88463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 smtClean="0"/>
                  <a:t>역삼동에서 가장 인기 있는 음식점이 어디인가요</a:t>
                </a:r>
                <a:r>
                  <a:rPr lang="en-US" altLang="ko-KR" dirty="0" smtClean="0"/>
                  <a:t>?</a:t>
                </a:r>
              </a:p>
              <a:p>
                <a:r>
                  <a:rPr lang="ko-KR" altLang="en-US" dirty="0" smtClean="0"/>
                  <a:t>리뷰 수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평점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찜한</a:t>
                </a:r>
                <a:r>
                  <a:rPr lang="ko-KR" altLang="en-US" dirty="0" smtClean="0"/>
                  <a:t> 사람 수에 따른 신뢰도 있는 추천 서비스를 제공합니다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ED49909-AA4D-4EEA-9EA8-2BB9874F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217" y="3710270"/>
              <a:ext cx="1670894" cy="12810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64EB94F-A8E5-467C-BCCA-F5901C5E785F}"/>
              </a:ext>
            </a:extLst>
          </p:cNvPr>
          <p:cNvGrpSpPr/>
          <p:nvPr/>
        </p:nvGrpSpPr>
        <p:grpSpPr>
          <a:xfrm>
            <a:off x="109798" y="5362787"/>
            <a:ext cx="11196311" cy="1501350"/>
            <a:chOff x="109799" y="5362787"/>
            <a:chExt cx="10868400" cy="15013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55C344B-5B39-4481-B269-DFA7C1FAE4F0}"/>
                </a:ext>
              </a:extLst>
            </p:cNvPr>
            <p:cNvGrpSpPr/>
            <p:nvPr/>
          </p:nvGrpSpPr>
          <p:grpSpPr>
            <a:xfrm>
              <a:off x="109799" y="5493997"/>
              <a:ext cx="8308487" cy="1202863"/>
              <a:chOff x="109799" y="5493997"/>
              <a:chExt cx="8308487" cy="12028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E1370E2-A238-459B-A356-C47D233FF0DC}"/>
                  </a:ext>
                </a:extLst>
              </p:cNvPr>
              <p:cNvSpPr txBox="1"/>
              <p:nvPr/>
            </p:nvSpPr>
            <p:spPr>
              <a:xfrm>
                <a:off x="114781" y="5493997"/>
                <a:ext cx="3332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#3. </a:t>
                </a:r>
                <a:r>
                  <a:rPr lang="ko-KR" altLang="en-US" sz="2400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다음에 또 갈래요</a:t>
                </a:r>
                <a:r>
                  <a:rPr lang="en-US" altLang="ko-KR" sz="2400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2400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찜</a:t>
                </a:r>
                <a:r>
                  <a:rPr lang="en-US" altLang="ko-KR" sz="2400" dirty="0" smtClean="0">
                    <a:solidFill>
                      <a:srgbClr val="0067C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!</a:t>
                </a:r>
                <a:endParaRPr lang="ko-KR" altLang="en-US" sz="2400" dirty="0">
                  <a:solidFill>
                    <a:srgbClr val="0067C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D6E627-483A-492C-A43B-A89B9CF29AAB}"/>
                  </a:ext>
                </a:extLst>
              </p:cNvPr>
              <p:cNvSpPr txBox="1"/>
              <p:nvPr/>
            </p:nvSpPr>
            <p:spPr>
              <a:xfrm>
                <a:off x="109799" y="5988974"/>
                <a:ext cx="8308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dirty="0" smtClean="0"/>
                  <a:t>한 번 가보고 싶거나 또 가고 싶은 음식점은 찜 기능으로 저장해요</a:t>
                </a:r>
                <a:r>
                  <a:rPr lang="en-US" altLang="ko-KR" dirty="0" smtClean="0"/>
                  <a:t>.</a:t>
                </a:r>
              </a:p>
              <a:p>
                <a:r>
                  <a:rPr lang="ko-KR" altLang="en-US" dirty="0" smtClean="0"/>
                  <a:t>이제 더 이상 캡처해서 </a:t>
                </a:r>
                <a:r>
                  <a:rPr lang="ko-KR" altLang="en-US" dirty="0" err="1" smtClean="0"/>
                  <a:t>카톡으로</a:t>
                </a:r>
                <a:r>
                  <a:rPr lang="ko-KR" altLang="en-US" dirty="0" smtClean="0"/>
                  <a:t> 보낼 필요 없어요</a:t>
                </a:r>
                <a:r>
                  <a:rPr lang="en-US" altLang="ko-KR" dirty="0" smtClean="0"/>
                  <a:t>~~~</a:t>
                </a:r>
                <a:endParaRPr lang="en-US" altLang="ko-KR" dirty="0"/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FAC5419-D631-4E4F-8A43-EC8B43BC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6849" y="5362787"/>
              <a:ext cx="1501350" cy="1501350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174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550">
        <p159:morph option="byObject"/>
      </p:transition>
    </mc:Choice>
    <mc:Fallback xmlns="">
      <p:transition spd="slow" advTm="13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/>
          <p:nvPr/>
        </p:nvCxnSpPr>
        <p:spPr>
          <a:xfrm>
            <a:off x="4070838" y="1695295"/>
            <a:ext cx="1037493" cy="0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BBD858-A69E-4068-A92E-96E0AFE59898}"/>
              </a:ext>
            </a:extLst>
          </p:cNvPr>
          <p:cNvSpPr/>
          <p:nvPr/>
        </p:nvSpPr>
        <p:spPr>
          <a:xfrm>
            <a:off x="-18669" y="1850278"/>
            <a:ext cx="5546267" cy="500772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92122C-CCFF-4312-BED7-2CE4F8520D11}"/>
              </a:ext>
            </a:extLst>
          </p:cNvPr>
          <p:cNvSpPr/>
          <p:nvPr/>
        </p:nvSpPr>
        <p:spPr>
          <a:xfrm>
            <a:off x="5819121" y="1846898"/>
            <a:ext cx="5571192" cy="501110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B1D5B9-EC59-473D-9560-5F7A7BCB1700}"/>
              </a:ext>
            </a:extLst>
          </p:cNvPr>
          <p:cNvGrpSpPr/>
          <p:nvPr/>
        </p:nvGrpSpPr>
        <p:grpSpPr>
          <a:xfrm>
            <a:off x="-43728" y="2177274"/>
            <a:ext cx="5596404" cy="4628311"/>
            <a:chOff x="186494" y="2120505"/>
            <a:chExt cx="2217701" cy="15102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E6F169-63A8-4D9A-91B5-48B5BD3B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21" y="2120505"/>
              <a:ext cx="1142833" cy="73769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F94E03-8F45-4ADC-B2CF-8683367C9EFB}"/>
                </a:ext>
              </a:extLst>
            </p:cNvPr>
            <p:cNvSpPr txBox="1"/>
            <p:nvPr/>
          </p:nvSpPr>
          <p:spPr>
            <a:xfrm>
              <a:off x="186494" y="2887584"/>
              <a:ext cx="2217701" cy="74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#1. </a:t>
              </a:r>
              <a:r>
                <a:rPr lang="ko-KR" altLang="en-US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랜덤 </a:t>
              </a:r>
              <a:r>
                <a:rPr lang="ko-KR" altLang="en-US" dirty="0" err="1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포레스트</a:t>
              </a:r>
              <a:r>
                <a:rPr lang="en-US" altLang="ko-KR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(Random Forest)</a:t>
              </a:r>
            </a:p>
            <a:p>
              <a:pPr algn="ctr"/>
              <a:endParaRPr lang="en-US" altLang="ko-KR" sz="800" dirty="0" smtClean="0">
                <a:solidFill>
                  <a:srgbClr val="0067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훈련을 통해 구성해 놓은 다수의 나무들로부터 결과 취합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앙상블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머신러닝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모델의 한 종류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의사결정 트리는 학습 데이터 세트에서 임의로 하위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세트를 생성하는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배깅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(bagging)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과정을 거침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푸와이프는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상점들을 음식점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카페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술집 세 가지로</a:t>
              </a:r>
              <a:endParaRPr lang="en-US" altLang="ko-KR" sz="1600" dirty="0" smtClean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분류할 때에 랜덤 </a:t>
              </a:r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포레스트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사용</a:t>
              </a:r>
              <a:endParaRPr lang="en-US" altLang="ko-KR" sz="1600" dirty="0" smtClean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FB8632-2644-4E50-A151-6E4233C64E9C}"/>
              </a:ext>
            </a:extLst>
          </p:cNvPr>
          <p:cNvGrpSpPr/>
          <p:nvPr/>
        </p:nvGrpSpPr>
        <p:grpSpPr>
          <a:xfrm>
            <a:off x="5908883" y="2259268"/>
            <a:ext cx="5394425" cy="4453977"/>
            <a:chOff x="6050879" y="2092111"/>
            <a:chExt cx="2171357" cy="15067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440B98-F976-40EE-85E7-D44F2DF2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821" y="2092111"/>
              <a:ext cx="1055468" cy="73706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9E34BB1-CD3E-4C11-BA00-FCA6FFED9764}"/>
                </a:ext>
              </a:extLst>
            </p:cNvPr>
            <p:cNvSpPr txBox="1"/>
            <p:nvPr/>
          </p:nvSpPr>
          <p:spPr>
            <a:xfrm>
              <a:off x="6050879" y="2859641"/>
              <a:ext cx="2171357" cy="739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#2. </a:t>
              </a:r>
              <a:r>
                <a:rPr lang="ko-KR" altLang="en-US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협업 </a:t>
              </a:r>
              <a:r>
                <a:rPr lang="ko-KR" altLang="en-US" dirty="0" err="1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필터링</a:t>
              </a:r>
              <a:r>
                <a:rPr lang="en-US" altLang="ko-KR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(Collaborative Filtering) </a:t>
              </a:r>
              <a:r>
                <a:rPr lang="ko-KR" altLang="en-US" dirty="0" smtClean="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알고리즘</a:t>
              </a:r>
              <a:endParaRPr lang="en-US" altLang="ko-KR" dirty="0" smtClean="0">
                <a:solidFill>
                  <a:srgbClr val="0067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많은 사용자들로부터 얻은 기호 정보에 따라 관심사들을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자동적으로 예측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/>
              </a:r>
              <a:b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고객들의 행동을 예측하기 위해 고객들의 행동을 수치화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기존에 주어진 데이터 내 리뷰 수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종합 </a:t>
              </a:r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별점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평가자 수와</a:t>
              </a:r>
              <a:endParaRPr lang="en-US" altLang="ko-KR" sz="1600" dirty="0" smtClean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푸와이프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내 </a:t>
              </a:r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찜한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사람 수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찜을 해제한 사람</a:t>
              </a:r>
              <a:r>
                <a:rPr lang="en-US" altLang="ko-KR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err="1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스와이프</a:t>
              </a:r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기능으로</a:t>
              </a:r>
              <a:endParaRPr lang="en-US" altLang="ko-KR" sz="1600" dirty="0" smtClean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상점을 선택한 사람 등을 수치화하여 추천</a:t>
              </a:r>
              <a:endParaRPr lang="ko-KR" altLang="en-US" sz="1600" dirty="0">
                <a:solidFill>
                  <a:srgbClr val="8C8C8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>
                <a:solidFill>
                  <a:srgbClr val="00BA09"/>
                </a:solidFill>
              </a:rPr>
              <a:t>빅데이터</a:t>
            </a:r>
            <a:endParaRPr lang="ko-KR" altLang="en-US" sz="2200" dirty="0">
              <a:solidFill>
                <a:srgbClr val="00BA09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기대효과</a:t>
            </a:r>
            <a:endParaRPr lang="ko-KR" alt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86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216">
        <p159:morph option="byObject"/>
      </p:transition>
    </mc:Choice>
    <mc:Fallback xmlns="">
      <p:transition spd="slow" advTm="14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89B482-C71E-429A-8DC3-40BF32056AB9}"/>
              </a:ext>
            </a:extLst>
          </p:cNvPr>
          <p:cNvGrpSpPr/>
          <p:nvPr/>
        </p:nvGrpSpPr>
        <p:grpSpPr>
          <a:xfrm>
            <a:off x="-8734" y="1861361"/>
            <a:ext cx="11399047" cy="1804529"/>
            <a:chOff x="-8734" y="1861361"/>
            <a:chExt cx="11399047" cy="180452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906DBB-5ADE-4011-9A85-3FDD5C95BC60}"/>
                </a:ext>
              </a:extLst>
            </p:cNvPr>
            <p:cNvSpPr/>
            <p:nvPr/>
          </p:nvSpPr>
          <p:spPr>
            <a:xfrm>
              <a:off x="-8734" y="1861361"/>
              <a:ext cx="11399047" cy="180452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E46AAF-8228-4005-BDB2-3EA74901CDCF}"/>
                </a:ext>
              </a:extLst>
            </p:cNvPr>
            <p:cNvSpPr txBox="1"/>
            <p:nvPr/>
          </p:nvSpPr>
          <p:spPr>
            <a:xfrm>
              <a:off x="119763" y="2051650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24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게임형</a:t>
              </a:r>
              <a:r>
                <a:rPr lang="ko-KR" altLang="en-US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 제공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B5D1F5-C35B-42F8-93DC-878CD57290B3}"/>
                </a:ext>
              </a:extLst>
            </p:cNvPr>
            <p:cNvSpPr txBox="1"/>
            <p:nvPr/>
          </p:nvSpPr>
          <p:spPr>
            <a:xfrm>
              <a:off x="114781" y="2513315"/>
              <a:ext cx="4483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결정에 대한 부담감과 스트레스 해소 가능</a:t>
              </a:r>
              <a:endParaRPr lang="ko-KR" altLang="en-US" sz="2000" dirty="0">
                <a:solidFill>
                  <a:srgbClr val="006ED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0A1F8E-C6ED-4844-BDEC-39A3D3583956}"/>
                </a:ext>
              </a:extLst>
            </p:cNvPr>
            <p:cNvSpPr txBox="1"/>
            <p:nvPr/>
          </p:nvSpPr>
          <p:spPr>
            <a:xfrm>
              <a:off x="114781" y="3002205"/>
              <a:ext cx="5782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스와이프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기능으로 재미있는 </a:t>
              </a:r>
              <a:r>
                <a:rPr lang="ko-KR" altLang="en-US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선택과 만족도 높은 결과 </a:t>
              </a:r>
              <a:endParaRPr lang="ko-KR" altLang="en-US" sz="2000" dirty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42C21F-8A69-45DD-81D9-88FE3B3F6C0E}"/>
              </a:ext>
            </a:extLst>
          </p:cNvPr>
          <p:cNvGrpSpPr/>
          <p:nvPr/>
        </p:nvGrpSpPr>
        <p:grpSpPr>
          <a:xfrm>
            <a:off x="0" y="3856179"/>
            <a:ext cx="11399047" cy="2374091"/>
            <a:chOff x="0" y="3856179"/>
            <a:chExt cx="11399047" cy="237409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9E3E707-EE3E-4407-BFC3-24E57BB59A83}"/>
                </a:ext>
              </a:extLst>
            </p:cNvPr>
            <p:cNvSpPr/>
            <p:nvPr/>
          </p:nvSpPr>
          <p:spPr>
            <a:xfrm>
              <a:off x="0" y="3856179"/>
              <a:ext cx="11399047" cy="2374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B00AB9-72FB-4E4F-8D65-0AE1FE75D57B}"/>
                </a:ext>
              </a:extLst>
            </p:cNvPr>
            <p:cNvSpPr txBox="1"/>
            <p:nvPr/>
          </p:nvSpPr>
          <p:spPr>
            <a:xfrm>
              <a:off x="114781" y="4041569"/>
              <a:ext cx="459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67C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언제</a:t>
              </a:r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어디서나 맞춤형 어플리케이션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6AB329-AB58-43E1-96B7-CBC37BCF0244}"/>
                </a:ext>
              </a:extLst>
            </p:cNvPr>
            <p:cNvSpPr txBox="1"/>
            <p:nvPr/>
          </p:nvSpPr>
          <p:spPr>
            <a:xfrm>
              <a:off x="109799" y="4503234"/>
              <a:ext cx="4815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스마트폰으로 </a:t>
              </a:r>
              <a:r>
                <a:rPr lang="ko-KR" altLang="en-US" sz="2000" dirty="0" err="1" smtClean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핫플레이스</a:t>
              </a:r>
              <a:r>
                <a:rPr lang="ko-KR" altLang="en-US" sz="2000" dirty="0" smtClean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제공 받기</a:t>
              </a:r>
              <a:endParaRPr lang="ko-KR" altLang="en-US" sz="2000" dirty="0">
                <a:solidFill>
                  <a:srgbClr val="006ED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B6CB1-09DF-480D-AD91-D264D058D808}"/>
                </a:ext>
              </a:extLst>
            </p:cNvPr>
            <p:cNvSpPr txBox="1"/>
            <p:nvPr/>
          </p:nvSpPr>
          <p:spPr>
            <a:xfrm>
              <a:off x="109799" y="4992124"/>
              <a:ext cx="6548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모바일로 간편하게 사용자 주변에 위치한 맛집 데이터 제공</a:t>
              </a:r>
              <a:endParaRPr lang="en-US" altLang="ko-KR" sz="2000" dirty="0" smtClean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지도로 도식화하여 빠르고 쉽게 찾아갈 수 있도록 편리성 증대</a:t>
              </a:r>
              <a:endParaRPr lang="ko-KR" altLang="en-US" sz="2000" dirty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273F12-601A-4219-BE8E-E2A3FBD9349F}"/>
                </a:ext>
              </a:extLst>
            </p:cNvPr>
            <p:cNvSpPr txBox="1"/>
            <p:nvPr/>
          </p:nvSpPr>
          <p:spPr>
            <a:xfrm>
              <a:off x="109799" y="5721022"/>
              <a:ext cx="1712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8C8C8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sz="1600" dirty="0" smtClean="0"/>
                <a:t>010–2955-3325</a:t>
              </a:r>
              <a:endParaRPr lang="ko-KR" altLang="en-US" sz="1600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946DD77-138C-4DDF-B08C-BA3F1830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001" y="3938955"/>
              <a:ext cx="3392996" cy="212062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E01BD6D-6A80-4055-8B8D-1D743537E4F7}"/>
              </a:ext>
            </a:extLst>
          </p:cNvPr>
          <p:cNvGrpSpPr/>
          <p:nvPr/>
        </p:nvGrpSpPr>
        <p:grpSpPr>
          <a:xfrm>
            <a:off x="-9933" y="6415660"/>
            <a:ext cx="11399047" cy="2374091"/>
            <a:chOff x="-9933" y="6415660"/>
            <a:chExt cx="11399047" cy="23740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B023605-E3C9-4A51-BBD8-C42F4C532434}"/>
                </a:ext>
              </a:extLst>
            </p:cNvPr>
            <p:cNvGrpSpPr/>
            <p:nvPr/>
          </p:nvGrpSpPr>
          <p:grpSpPr>
            <a:xfrm>
              <a:off x="-9933" y="6415660"/>
              <a:ext cx="11399047" cy="2374091"/>
              <a:chOff x="0" y="3856179"/>
              <a:chExt cx="11399047" cy="237409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228BFDC-CA39-42D5-BA55-790C19B28B63}"/>
                  </a:ext>
                </a:extLst>
              </p:cNvPr>
              <p:cNvSpPr/>
              <p:nvPr/>
            </p:nvSpPr>
            <p:spPr>
              <a:xfrm>
                <a:off x="0" y="3856179"/>
                <a:ext cx="11399047" cy="237409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85000"/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977409-4A60-4A99-B74A-93EC66D8692C}"/>
                  </a:ext>
                </a:extLst>
              </p:cNvPr>
              <p:cNvSpPr txBox="1"/>
              <p:nvPr/>
            </p:nvSpPr>
            <p:spPr>
              <a:xfrm>
                <a:off x="114781" y="4041569"/>
                <a:ext cx="22413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67C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리뷰 서비스 개선</a:t>
                </a:r>
                <a:endPara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A209DC-7C78-4A41-A8C8-15661820221B}"/>
                  </a:ext>
                </a:extLst>
              </p:cNvPr>
              <p:cNvSpPr txBox="1"/>
              <p:nvPr/>
            </p:nvSpPr>
            <p:spPr>
              <a:xfrm>
                <a:off x="109799" y="4503234"/>
                <a:ext cx="4078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찜 기능에서 </a:t>
                </a:r>
                <a:r>
                  <a:rPr lang="ko-KR" altLang="en-US" sz="2000" dirty="0" err="1" smtClean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별점</a:t>
                </a:r>
                <a:r>
                  <a:rPr lang="en-US" altLang="ko-KR" sz="2000" dirty="0" smtClean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 smtClean="0">
                    <a:solidFill>
                      <a:srgbClr val="006ED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리뷰 서비스로 확대</a:t>
                </a:r>
                <a:endParaRPr lang="ko-KR" altLang="en-US" sz="2000" dirty="0">
                  <a:solidFill>
                    <a:srgbClr val="006ED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F1DAFD4-03DF-4AA4-B211-52A291A0FE78}"/>
                  </a:ext>
                </a:extLst>
              </p:cNvPr>
              <p:cNvSpPr txBox="1"/>
              <p:nvPr/>
            </p:nvSpPr>
            <p:spPr>
              <a:xfrm>
                <a:off x="109799" y="4992124"/>
                <a:ext cx="7675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추천 알고리즘에 반영되기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때문에</a:t>
                </a:r>
                <a:endParaRPr lang="en-US" altLang="ko-KR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많은 사용자가 직접 </a:t>
                </a:r>
                <a:r>
                  <a:rPr lang="ko-KR" altLang="en-US" sz="2000" dirty="0" err="1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별점</a:t>
                </a:r>
                <a:r>
                  <a:rPr lang="en-US" altLang="ko-KR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 smtClean="0">
                    <a:solidFill>
                      <a:srgbClr val="31313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리뷰를 남겨 신뢰성 있는 추천 서비스의 필요성</a:t>
                </a:r>
                <a:endParaRPr lang="en-US" altLang="ko-KR" sz="2000" dirty="0" smtClean="0">
                  <a:solidFill>
                    <a:srgbClr val="31313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6B33ABA-C7C4-410E-A385-927859305453}"/>
                  </a:ext>
                </a:extLst>
              </p:cNvPr>
              <p:cNvSpPr txBox="1"/>
              <p:nvPr/>
            </p:nvSpPr>
            <p:spPr>
              <a:xfrm>
                <a:off x="109799" y="5721022"/>
                <a:ext cx="9797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rgbClr val="8C8C8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 dirty="0" smtClean="0"/>
                  <a:t>음식</a:t>
                </a:r>
                <a:r>
                  <a:rPr lang="en-US" altLang="ko-KR" sz="1600" dirty="0" smtClean="0"/>
                  <a:t> </a:t>
                </a:r>
                <a:r>
                  <a:rPr lang="ko-KR" altLang="en-US" sz="1600" dirty="0"/>
                  <a:t>백과</a:t>
                </a:r>
              </a:p>
            </p:txBody>
          </p:sp>
        </p:grpSp>
        <p:pic>
          <p:nvPicPr>
            <p:cNvPr id="62" name="그림 61" descr="플레이트, 음식, 그릇, 테이블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1BCCF90-E541-41F7-9AB1-F50697A0B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8051800" y="6514356"/>
              <a:ext cx="3279197" cy="2177974"/>
            </a:xfrm>
            <a:prstGeom prst="rect">
              <a:avLst/>
            </a:prstGeom>
          </p:spPr>
        </p:pic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9D7304-C174-47E0-8D71-E21D0A1241F8}"/>
              </a:ext>
            </a:extLst>
          </p:cNvPr>
          <p:cNvCxnSpPr>
            <a:cxnSpLocks/>
          </p:cNvCxnSpPr>
          <p:nvPr/>
        </p:nvCxnSpPr>
        <p:spPr>
          <a:xfrm>
            <a:off x="-9933" y="1695295"/>
            <a:ext cx="11381579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7C1AA5-EB14-449E-B962-C595F64B13CC}"/>
              </a:ext>
            </a:extLst>
          </p:cNvPr>
          <p:cNvGrpSpPr/>
          <p:nvPr/>
        </p:nvGrpSpPr>
        <p:grpSpPr>
          <a:xfrm>
            <a:off x="-8733" y="0"/>
            <a:ext cx="11399046" cy="1695451"/>
            <a:chOff x="-8733" y="0"/>
            <a:chExt cx="11399046" cy="16954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00A7-CBDD-40B0-8E19-F14AC7D94C0B}"/>
                </a:ext>
              </a:extLst>
            </p:cNvPr>
            <p:cNvSpPr/>
            <p:nvPr/>
          </p:nvSpPr>
          <p:spPr>
            <a:xfrm>
              <a:off x="-8733" y="902338"/>
              <a:ext cx="11390313" cy="79311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4D6120-7450-4EFA-B5C5-4262C4E5C84B}"/>
                </a:ext>
              </a:extLst>
            </p:cNvPr>
            <p:cNvSpPr/>
            <p:nvPr/>
          </p:nvSpPr>
          <p:spPr>
            <a:xfrm>
              <a:off x="-8732" y="0"/>
              <a:ext cx="11399045" cy="953125"/>
            </a:xfrm>
            <a:prstGeom prst="rect">
              <a:avLst/>
            </a:prstGeom>
            <a:solidFill>
              <a:srgbClr val="16CA37"/>
            </a:solidFill>
            <a:ln>
              <a:solidFill>
                <a:srgbClr val="00C7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0DDACB-774D-4337-A6E5-E944EDC58C23}"/>
                </a:ext>
              </a:extLst>
            </p:cNvPr>
            <p:cNvSpPr txBox="1"/>
            <p:nvPr/>
          </p:nvSpPr>
          <p:spPr>
            <a:xfrm>
              <a:off x="119763" y="89152"/>
              <a:ext cx="6709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chemeClr val="bg1"/>
                  </a:solidFill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N</a:t>
              </a:r>
              <a:endParaRPr lang="ko-KR" altLang="en-US" sz="4600" b="1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66D748-0790-4474-AFE8-94A25AA070A0}"/>
                </a:ext>
              </a:extLst>
            </p:cNvPr>
            <p:cNvGrpSpPr/>
            <p:nvPr/>
          </p:nvGrpSpPr>
          <p:grpSpPr>
            <a:xfrm>
              <a:off x="916630" y="81274"/>
              <a:ext cx="10389480" cy="785439"/>
              <a:chOff x="916630" y="81274"/>
              <a:chExt cx="10389480" cy="78543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B5940E-1768-4358-8202-3972534CB0E8}"/>
                  </a:ext>
                </a:extLst>
              </p:cNvPr>
              <p:cNvSpPr/>
              <p:nvPr/>
            </p:nvSpPr>
            <p:spPr>
              <a:xfrm>
                <a:off x="916630" y="81274"/>
                <a:ext cx="10389480" cy="785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E9EACAF-DC8C-4A09-B934-7D43428DA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25" t="22592" r="4488" b="70232"/>
              <a:stretch/>
            </p:blipFill>
            <p:spPr>
              <a:xfrm>
                <a:off x="10525887" y="214175"/>
                <a:ext cx="539750" cy="519635"/>
              </a:xfrm>
              <a:prstGeom prst="rect">
                <a:avLst/>
              </a:prstGeom>
            </p:spPr>
          </p:pic>
          <p:pic>
            <p:nvPicPr>
              <p:cNvPr id="10" name="그림 9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FC9A16-5221-4337-9FFB-56BAEA5ED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6" t="22592" r="11372" b="70232"/>
              <a:stretch/>
            </p:blipFill>
            <p:spPr>
              <a:xfrm>
                <a:off x="9858229" y="214175"/>
                <a:ext cx="452585" cy="519635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C1E753-90FC-46DC-872B-BEA69621C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011" y="304701"/>
                <a:ext cx="0" cy="316112"/>
              </a:xfrm>
              <a:prstGeom prst="line">
                <a:avLst/>
              </a:prstGeom>
              <a:ln w="19050" cap="rnd">
                <a:solidFill>
                  <a:srgbClr val="DCD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98D5AC-3E13-490F-8241-2F15A9A2E624}"/>
                  </a:ext>
                </a:extLst>
              </p:cNvPr>
              <p:cNvSpPr/>
              <p:nvPr/>
            </p:nvSpPr>
            <p:spPr>
              <a:xfrm>
                <a:off x="8961112" y="268093"/>
                <a:ext cx="410818" cy="410818"/>
              </a:xfrm>
              <a:prstGeom prst="ellipse">
                <a:avLst/>
              </a:prstGeom>
              <a:solidFill>
                <a:srgbClr val="DCD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C970F-C553-4981-954A-F71DD1F77A22}"/>
                  </a:ext>
                </a:extLst>
              </p:cNvPr>
              <p:cNvSpPr txBox="1"/>
              <p:nvPr/>
            </p:nvSpPr>
            <p:spPr>
              <a:xfrm>
                <a:off x="8990832" y="28883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X</a:t>
                </a:r>
                <a:endParaRPr lang="ko-KR" alt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1" name="그림 30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C0B14A4-BD16-4533-A12D-B89036AF5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0" t="24617" r="1010" b="71601"/>
            <a:stretch/>
          </p:blipFill>
          <p:spPr>
            <a:xfrm>
              <a:off x="10525887" y="1191297"/>
              <a:ext cx="665277" cy="2593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CC0E4C-7D18-4F31-BAC0-E85636231D97}"/>
              </a:ext>
            </a:extLst>
          </p:cNvPr>
          <p:cNvSpPr txBox="1"/>
          <p:nvPr/>
        </p:nvSpPr>
        <p:spPr>
          <a:xfrm>
            <a:off x="1021443" y="234975"/>
            <a:ext cx="14526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Foowipe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C6BAB-1905-45A2-A4FB-1F2A9A92E5C0}"/>
              </a:ext>
            </a:extLst>
          </p:cNvPr>
          <p:cNvSpPr txBox="1"/>
          <p:nvPr/>
        </p:nvSpPr>
        <p:spPr>
          <a:xfrm>
            <a:off x="228259" y="1109426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93997-DCB6-4F89-8B0F-8F96B8DECA76}"/>
              </a:ext>
            </a:extLst>
          </p:cNvPr>
          <p:cNvSpPr txBox="1"/>
          <p:nvPr/>
        </p:nvSpPr>
        <p:spPr>
          <a:xfrm>
            <a:off x="1392688" y="11093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0A9-2C9F-46FF-8CC8-CF9D8479DC23}"/>
              </a:ext>
            </a:extLst>
          </p:cNvPr>
          <p:cNvSpPr txBox="1"/>
          <p:nvPr/>
        </p:nvSpPr>
        <p:spPr>
          <a:xfrm>
            <a:off x="2813596" y="1109386"/>
            <a:ext cx="697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B15CB5-12EA-418E-99FB-13E6471032B9}"/>
              </a:ext>
            </a:extLst>
          </p:cNvPr>
          <p:cNvCxnSpPr>
            <a:cxnSpLocks/>
          </p:cNvCxnSpPr>
          <p:nvPr/>
        </p:nvCxnSpPr>
        <p:spPr>
          <a:xfrm>
            <a:off x="5710489" y="1688776"/>
            <a:ext cx="1100440" cy="6675"/>
          </a:xfrm>
          <a:prstGeom prst="line">
            <a:avLst/>
          </a:prstGeom>
          <a:ln w="38100">
            <a:solidFill>
              <a:srgbClr val="00B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8036DE8-11A6-47A8-8640-D1FBB47EA510}"/>
              </a:ext>
            </a:extLst>
          </p:cNvPr>
          <p:cNvSpPr txBox="1"/>
          <p:nvPr/>
        </p:nvSpPr>
        <p:spPr>
          <a:xfrm>
            <a:off x="3978025" y="1109702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/>
              <a:t>빅데이터</a:t>
            </a:r>
            <a:endParaRPr lang="ko-KR" altLang="en-US" sz="2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F7CFA5-E44F-4443-8B70-6A012925F247}"/>
              </a:ext>
            </a:extLst>
          </p:cNvPr>
          <p:cNvSpPr txBox="1"/>
          <p:nvPr/>
        </p:nvSpPr>
        <p:spPr>
          <a:xfrm>
            <a:off x="5655415" y="1105507"/>
            <a:ext cx="1210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3131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200" dirty="0" smtClean="0">
                <a:solidFill>
                  <a:srgbClr val="00BA09"/>
                </a:solidFill>
              </a:rPr>
              <a:t>기대효과</a:t>
            </a:r>
            <a:endParaRPr lang="ko-KR" altLang="en-US" sz="2200" dirty="0">
              <a:solidFill>
                <a:srgbClr val="00BA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987">
        <p159:morph option="byObject"/>
      </p:transition>
    </mc:Choice>
    <mc:Fallback xmlns="">
      <p:transition spd="slow" advTm="49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4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9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</TotalTime>
  <Words>651</Words>
  <Application>Microsoft Office PowerPoint</Application>
  <PresentationFormat>사용자 지정</PresentationFormat>
  <Paragraphs>178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Comic Sans MS</vt:lpstr>
      <vt:lpstr>Calibri Light</vt:lpstr>
      <vt:lpstr>나눔고딕 ExtraBold</vt:lpstr>
      <vt:lpstr>맑은 고딕</vt:lpstr>
      <vt:lpstr>Calibri</vt:lpstr>
      <vt:lpstr>나눔스퀘어</vt:lpstr>
      <vt:lpstr>Arial</vt:lpstr>
      <vt:lpstr>Arial Black</vt:lpstr>
      <vt:lpstr>나눔스퀘어 ExtraBold</vt:lpstr>
      <vt:lpstr>Wingdings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multicampus</cp:lastModifiedBy>
  <cp:revision>68</cp:revision>
  <dcterms:created xsi:type="dcterms:W3CDTF">2018-02-05T15:19:22Z</dcterms:created>
  <dcterms:modified xsi:type="dcterms:W3CDTF">2020-04-30T10:50:23Z</dcterms:modified>
</cp:coreProperties>
</file>